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85" r:id="rId3"/>
    <p:sldId id="282" r:id="rId4"/>
    <p:sldId id="283" r:id="rId5"/>
    <p:sldId id="325" r:id="rId6"/>
    <p:sldId id="328" r:id="rId7"/>
    <p:sldId id="329" r:id="rId8"/>
    <p:sldId id="331" r:id="rId9"/>
    <p:sldId id="330" r:id="rId10"/>
    <p:sldId id="288" r:id="rId11"/>
    <p:sldId id="291" r:id="rId12"/>
    <p:sldId id="293" r:id="rId13"/>
    <p:sldId id="294" r:id="rId14"/>
    <p:sldId id="295" r:id="rId15"/>
    <p:sldId id="296" r:id="rId16"/>
    <p:sldId id="297" r:id="rId17"/>
    <p:sldId id="289" r:id="rId18"/>
    <p:sldId id="307" r:id="rId19"/>
    <p:sldId id="301" r:id="rId20"/>
    <p:sldId id="300" r:id="rId21"/>
    <p:sldId id="302" r:id="rId22"/>
    <p:sldId id="303" r:id="rId23"/>
    <p:sldId id="333" r:id="rId24"/>
    <p:sldId id="334" r:id="rId25"/>
    <p:sldId id="335" r:id="rId26"/>
    <p:sldId id="339" r:id="rId27"/>
    <p:sldId id="341" r:id="rId28"/>
    <p:sldId id="306" r:id="rId29"/>
    <p:sldId id="304" r:id="rId30"/>
    <p:sldId id="338" r:id="rId31"/>
    <p:sldId id="305" r:id="rId32"/>
    <p:sldId id="332" r:id="rId33"/>
    <p:sldId id="337" r:id="rId34"/>
    <p:sldId id="336" r:id="rId35"/>
    <p:sldId id="308" r:id="rId36"/>
    <p:sldId id="309" r:id="rId37"/>
    <p:sldId id="340" r:id="rId38"/>
    <p:sldId id="310" r:id="rId39"/>
    <p:sldId id="313" r:id="rId40"/>
    <p:sldId id="314" r:id="rId41"/>
    <p:sldId id="315" r:id="rId42"/>
    <p:sldId id="316" r:id="rId43"/>
    <p:sldId id="317" r:id="rId44"/>
    <p:sldId id="318" r:id="rId45"/>
    <p:sldId id="319" r:id="rId46"/>
    <p:sldId id="320" r:id="rId47"/>
    <p:sldId id="321" r:id="rId48"/>
    <p:sldId id="322" r:id="rId49"/>
    <p:sldId id="323" r:id="rId50"/>
    <p:sldId id="286" r:id="rId51"/>
    <p:sldId id="324" r:id="rId52"/>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5C4"/>
    <a:srgbClr val="FA061D"/>
    <a:srgbClr val="FF0000"/>
    <a:srgbClr val="FF9B05"/>
    <a:srgbClr val="0D79CA"/>
    <a:srgbClr val="81D31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p:restoredTop sz="94712"/>
  </p:normalViewPr>
  <p:slideViewPr>
    <p:cSldViewPr snapToGrid="0" showGuides="1">
      <p:cViewPr varScale="1">
        <p:scale>
          <a:sx n="75" d="100"/>
          <a:sy n="75" d="100"/>
        </p:scale>
        <p:origin x="-222" y="-96"/>
      </p:cViewPr>
      <p:guideLst>
        <p:guide orient="horz" pos="2154"/>
        <p:guide pos="120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notesMaster" Target="notesMasters/notesMaster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3250" name="Rectangle 2"/>
          <p:cNvSpPr>
            <a:spLocks noGrp="1"/>
          </p:cNvSpPr>
          <p:nvPr>
            <p:ph type="sldImg" idx="2"/>
          </p:nvPr>
        </p:nvSpPr>
        <p:spPr>
          <a:xfrm>
            <a:off x="1050925" y="754063"/>
            <a:ext cx="4572000" cy="3294062"/>
          </a:xfrm>
          <a:prstGeom prst="rect">
            <a:avLst/>
          </a:prstGeom>
          <a:noFill/>
          <a:ln w="9525">
            <a:noFill/>
          </a:ln>
        </p:spPr>
      </p:sp>
      <p:sp>
        <p:nvSpPr>
          <p:cNvPr id="3075" name="Rectangle 3"/>
          <p:cNvSpPr>
            <a:spLocks noGrp="1" noChangeArrowheads="1"/>
          </p:cNvSpPr>
          <p:nvPr>
            <p:ph type="body" sz="quarter" idx="3"/>
          </p:nvPr>
        </p:nvSpPr>
        <p:spPr bwMode="auto">
          <a:xfrm>
            <a:off x="538163" y="4387850"/>
            <a:ext cx="5780088" cy="3952875"/>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Rectangle 4"/>
          <p:cNvSpPr>
            <a:spLocks noGrp="1" noChangeArrowheads="1"/>
          </p:cNvSpPr>
          <p:nvPr>
            <p:ph type="hdr" sz="quarter"/>
          </p:nvPr>
        </p:nvSpPr>
        <p:spPr bwMode="auto">
          <a:xfrm>
            <a:off x="0" y="0"/>
            <a:ext cx="2973388"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7" name="Rectangle 5"/>
          <p:cNvSpPr>
            <a:spLocks noGrp="1" noChangeArrowheads="1"/>
          </p:cNvSpPr>
          <p:nvPr>
            <p:ph type="dt" idx="1"/>
          </p:nvPr>
        </p:nvSpPr>
        <p:spPr bwMode="auto">
          <a:xfrm>
            <a:off x="3884613"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6800"/>
            <a:ext cx="2973388"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6800"/>
            <a:ext cx="2973388" cy="457200"/>
          </a:xfrm>
          <a:prstGeom prst="rect">
            <a:avLst/>
          </a:prstGeom>
          <a:noFill/>
          <a:ln w="9525">
            <a:noFill/>
            <a:miter lim="800000"/>
          </a:ln>
        </p:spPr>
        <p:txBody>
          <a:bodyPr vert="horz" wrap="square" lIns="91440" tIns="45720" rIns="91440" bIns="45720" numCol="1" anchor="t" anchorCtr="0" compatLnSpc="1"/>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ct val="3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p>
            <a:pPr lvl="0"/>
            <a:r>
              <a:rPr lang="en-US" altLang="zh-CN" dirty="0"/>
              <a:t>Click to edit Master title style</a:t>
            </a:r>
            <a:endParaRPr lang="en-US" altLang="zh-CN"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8" name="Date Placeholder 3"/>
          <p:cNvSpPr>
            <a:spLocks noGrp="1" noChangeArrowheads="1"/>
          </p:cNvSpPr>
          <p:nvPr>
            <p:ph type="dt" sz="half" idx="2"/>
          </p:nvPr>
        </p:nvSpPr>
        <p:spPr bwMode="auto">
          <a:xfrm>
            <a:off x="838200" y="6356350"/>
            <a:ext cx="3276600" cy="365125"/>
          </a:xfrm>
          <a:prstGeom prst="rect">
            <a:avLst/>
          </a:prstGeom>
          <a:noFill/>
          <a:ln w="9525">
            <a:noFill/>
            <a:miter lim="800000"/>
          </a:ln>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9" name="Footer Placeholder 4"/>
          <p:cNvSpPr>
            <a:spLocks noGrp="1" noChangeArrowheads="1"/>
          </p:cNvSpPr>
          <p:nvPr>
            <p:ph type="ftr" sz="quarter" idx="3"/>
          </p:nvPr>
        </p:nvSpPr>
        <p:spPr bwMode="auto">
          <a:xfrm>
            <a:off x="4648200" y="6356350"/>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Slide Number Placeholder 5"/>
          <p:cNvSpPr>
            <a:spLocks noGrp="1" noChangeArrowheads="1"/>
          </p:cNvSpPr>
          <p:nvPr>
            <p:ph type="sldNum" sz="quarter" idx="4"/>
          </p:nvPr>
        </p:nvSpPr>
        <p:spPr bwMode="auto">
          <a:xfrm>
            <a:off x="8077200" y="6356350"/>
            <a:ext cx="3276600"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Light" pitchFamily="2"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Calibri Light" pitchFamily="2"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Calibri Light" pitchFamily="2"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Calibri Light" pitchFamily="2"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Calibri Light" pitchFamily="2"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Calibri Light" pitchFamily="2"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Calibri Light" pitchFamily="2"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Calibri Light" pitchFamily="2" charset="0"/>
          <a:ea typeface="宋体" panose="02010600030101010101" pitchFamily="2" charset="-122"/>
        </a:defRPr>
      </a:lvl9pPr>
    </p:titleStyle>
    <p:bodyStyle>
      <a:lvl1pPr marL="228600" indent="-228600" algn="l" rtl="0" eaLnBrk="0" fontAlgn="base" hangingPunct="0">
        <a:lnSpc>
          <a:spcPct val="90000"/>
        </a:lnSpc>
        <a:spcBef>
          <a:spcPct val="30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jpeg"/><Relationship Id="rId1"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061D"/>
        </a:solidFill>
        <a:effectLst/>
      </p:bgPr>
    </p:bg>
    <p:spTree>
      <p:nvGrpSpPr>
        <p:cNvPr id="1" name=""/>
        <p:cNvGrpSpPr/>
        <p:nvPr/>
      </p:nvGrpSpPr>
      <p:grpSpPr/>
      <p:sp>
        <p:nvSpPr>
          <p:cNvPr id="2050" name="TextBox 12"/>
          <p:cNvSpPr txBox="1"/>
          <p:nvPr/>
        </p:nvSpPr>
        <p:spPr>
          <a:xfrm>
            <a:off x="163513" y="4595813"/>
            <a:ext cx="750887" cy="12017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sp>
        <p:nvSpPr>
          <p:cNvPr id="2051" name="TextBox 13"/>
          <p:cNvSpPr txBox="1"/>
          <p:nvPr/>
        </p:nvSpPr>
        <p:spPr>
          <a:xfrm>
            <a:off x="1106488" y="5083175"/>
            <a:ext cx="2092325" cy="584200"/>
          </a:xfrm>
          <a:prstGeom prst="rect">
            <a:avLst/>
          </a:prstGeom>
          <a:noFill/>
          <a:ln w="9525">
            <a:noFill/>
          </a:ln>
        </p:spPr>
        <p:txBody>
          <a:bodyPr>
            <a:spAutoFit/>
          </a:bodyPr>
          <a:p>
            <a:r>
              <a:rPr lang="zh-CN" altLang="en-US" sz="3200" dirty="0">
                <a:solidFill>
                  <a:srgbClr val="FA061D"/>
                </a:solidFill>
                <a:latin typeface="华文琥珀" panose="02010800040101010101" pitchFamily="2" charset="-122"/>
                <a:ea typeface="华文琥珀" panose="02010800040101010101" pitchFamily="2" charset="-122"/>
              </a:rPr>
              <a:t>设计定位</a:t>
            </a:r>
            <a:endParaRPr lang="zh-CN" altLang="en-US" sz="3200" dirty="0">
              <a:solidFill>
                <a:srgbClr val="FA061D"/>
              </a:solidFill>
              <a:latin typeface="华文琥珀" panose="02010800040101010101" pitchFamily="2" charset="-122"/>
              <a:ea typeface="华文琥珀" panose="02010800040101010101" pitchFamily="2" charset="-122"/>
            </a:endParaRPr>
          </a:p>
        </p:txBody>
      </p:sp>
      <p:cxnSp>
        <p:nvCxnSpPr>
          <p:cNvPr id="2052"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2053" name="矩形 41"/>
          <p:cNvSpPr/>
          <p:nvPr/>
        </p:nvSpPr>
        <p:spPr>
          <a:xfrm>
            <a:off x="8477250" y="239713"/>
            <a:ext cx="2279650" cy="584200"/>
          </a:xfrm>
          <a:prstGeom prst="rect">
            <a:avLst/>
          </a:prstGeom>
          <a:noFill/>
          <a:ln w="9525">
            <a:noFill/>
          </a:ln>
        </p:spPr>
        <p:txBody>
          <a:bodyPr wrap="none">
            <a:spAutoFit/>
          </a:bodyPr>
          <a:p>
            <a:r>
              <a:rPr lang="en-US" altLang="zh-CN" sz="3200" dirty="0">
                <a:solidFill>
                  <a:srgbClr val="FA061D"/>
                </a:solidFill>
                <a:latin typeface="华文琥珀" panose="02010800040101010101" pitchFamily="2" charset="-122"/>
                <a:ea typeface="华文琥珀" panose="02010800040101010101" pitchFamily="2" charset="-122"/>
              </a:rPr>
              <a:t>Orientation</a:t>
            </a:r>
            <a:endParaRPr lang="zh-CN" altLang="en-US" sz="3200" dirty="0">
              <a:solidFill>
                <a:srgbClr val="FA061D"/>
              </a:solidFill>
              <a:latin typeface="华文琥珀" panose="02010800040101010101" pitchFamily="2" charset="-122"/>
              <a:ea typeface="华文琥珀" panose="02010800040101010101" pitchFamily="2" charset="-122"/>
            </a:endParaRPr>
          </a:p>
        </p:txBody>
      </p:sp>
      <p:cxnSp>
        <p:nvCxnSpPr>
          <p:cNvPr id="2054" name="直接连接符 47"/>
          <p:cNvCxnSpPr/>
          <p:nvPr/>
        </p:nvCxnSpPr>
        <p:spPr>
          <a:xfrm>
            <a:off x="8507413" y="765175"/>
            <a:ext cx="3500437" cy="0"/>
          </a:xfrm>
          <a:prstGeom prst="line">
            <a:avLst/>
          </a:prstGeom>
          <a:ln w="76200" cap="flat" cmpd="thinThick">
            <a:solidFill>
              <a:srgbClr val="FA061D"/>
            </a:solidFill>
            <a:prstDash val="solid"/>
            <a:headEnd type="none" w="med" len="med"/>
            <a:tailEnd type="none" w="med" len="med"/>
          </a:ln>
        </p:spPr>
      </p:cxnSp>
      <p:sp>
        <p:nvSpPr>
          <p:cNvPr id="2055" name="TextBox 48"/>
          <p:cNvSpPr txBox="1"/>
          <p:nvPr/>
        </p:nvSpPr>
        <p:spPr>
          <a:xfrm>
            <a:off x="10652125" y="452438"/>
            <a:ext cx="1400175" cy="306387"/>
          </a:xfrm>
          <a:prstGeom prst="rect">
            <a:avLst/>
          </a:prstGeom>
          <a:noFill/>
          <a:ln w="9525">
            <a:noFill/>
          </a:ln>
        </p:spPr>
        <p:txBody>
          <a:bodyPr>
            <a:spAutoFit/>
          </a:bodyPr>
          <a:p>
            <a:r>
              <a:rPr lang="en-US" altLang="zh-CN" sz="1400" dirty="0">
                <a:solidFill>
                  <a:srgbClr val="FA061D"/>
                </a:solidFill>
                <a:latin typeface="Arial" panose="020B0604020202020204" pitchFamily="34" charset="0"/>
              </a:rPr>
              <a:t>From  Page 1</a:t>
            </a:r>
            <a:endParaRPr lang="zh-CN" altLang="en-US" sz="1400" dirty="0">
              <a:solidFill>
                <a:srgbClr val="FA061D"/>
              </a:solidFill>
              <a:latin typeface="Arial" panose="020B0604020202020204" pitchFamily="34" charset="0"/>
            </a:endParaRPr>
          </a:p>
        </p:txBody>
      </p:sp>
      <p:sp>
        <p:nvSpPr>
          <p:cNvPr id="2056" name="TextBox 50"/>
          <p:cNvSpPr txBox="1"/>
          <p:nvPr/>
        </p:nvSpPr>
        <p:spPr>
          <a:xfrm>
            <a:off x="11087100" y="774700"/>
            <a:ext cx="1400175" cy="307975"/>
          </a:xfrm>
          <a:prstGeom prst="rect">
            <a:avLst/>
          </a:prstGeom>
          <a:noFill/>
          <a:ln w="9525">
            <a:noFill/>
          </a:ln>
        </p:spPr>
        <p:txBody>
          <a:bodyPr>
            <a:spAutoFit/>
          </a:bodyPr>
          <a:p>
            <a:r>
              <a:rPr lang="en-US" altLang="zh-CN" sz="1400" dirty="0">
                <a:solidFill>
                  <a:srgbClr val="FA061D"/>
                </a:solidFill>
                <a:latin typeface="Arial" panose="020B0604020202020204" pitchFamily="34" charset="0"/>
              </a:rPr>
              <a:t>To Page 3</a:t>
            </a:r>
            <a:endParaRPr lang="zh-CN" altLang="en-US" sz="1400" dirty="0">
              <a:solidFill>
                <a:srgbClr val="FA061D"/>
              </a:solidFill>
              <a:latin typeface="Arial" panose="020B0604020202020204" pitchFamily="34" charset="0"/>
            </a:endParaRPr>
          </a:p>
        </p:txBody>
      </p:sp>
      <p:sp>
        <p:nvSpPr>
          <p:cNvPr id="2057" name="TextBox 59"/>
          <p:cNvSpPr txBox="1"/>
          <p:nvPr/>
        </p:nvSpPr>
        <p:spPr>
          <a:xfrm>
            <a:off x="1146175" y="5726113"/>
            <a:ext cx="2527300" cy="1200150"/>
          </a:xfrm>
          <a:prstGeom prst="rect">
            <a:avLst/>
          </a:prstGeom>
          <a:noFill/>
          <a:ln w="9525">
            <a:noFill/>
          </a:ln>
        </p:spPr>
        <p:txBody>
          <a:bodyPr>
            <a:spAutoFit/>
          </a:bodyPr>
          <a:p>
            <a:r>
              <a:rPr lang="en-US" altLang="zh-CN" dirty="0">
                <a:solidFill>
                  <a:srgbClr val="FA061D"/>
                </a:solidFill>
                <a:latin typeface="华文琥珀" panose="02010800040101010101" pitchFamily="2" charset="-122"/>
                <a:ea typeface="华文琥珀" panose="02010800040101010101" pitchFamily="2" charset="-122"/>
              </a:rPr>
              <a:t>A-01  </a:t>
            </a:r>
            <a:r>
              <a:rPr lang="zh-CN" altLang="en-US" dirty="0">
                <a:solidFill>
                  <a:srgbClr val="FA061D"/>
                </a:solidFill>
                <a:latin typeface="华文琥珀" panose="02010800040101010101" pitchFamily="2" charset="-122"/>
                <a:ea typeface="华文琥珀" panose="02010800040101010101" pitchFamily="2" charset="-122"/>
              </a:rPr>
              <a:t>解读主题</a:t>
            </a:r>
            <a:r>
              <a:rPr lang="en-US" altLang="x-none" dirty="0">
                <a:solidFill>
                  <a:srgbClr val="FA061D"/>
                </a:solidFill>
                <a:latin typeface="华文琥珀" panose="02010800040101010101" pitchFamily="2" charset="-122"/>
                <a:ea typeface="华文琥珀" panose="02010800040101010101" pitchFamily="2" charset="-122"/>
              </a:rPr>
              <a:t> </a:t>
            </a:r>
            <a:endParaRPr lang="en-US" altLang="x-none" dirty="0">
              <a:solidFill>
                <a:srgbClr val="FA061D"/>
              </a:solidFill>
              <a:latin typeface="华文琥珀" panose="02010800040101010101" pitchFamily="2" charset="-122"/>
              <a:ea typeface="华文琥珀" panose="02010800040101010101" pitchFamily="2" charset="-122"/>
            </a:endParaRPr>
          </a:p>
          <a:p>
            <a:r>
              <a:rPr lang="en-US" altLang="zh-CN" dirty="0">
                <a:solidFill>
                  <a:srgbClr val="FA061D"/>
                </a:solidFill>
                <a:latin typeface="华文琥珀" panose="02010800040101010101" pitchFamily="2" charset="-122"/>
                <a:ea typeface="华文琥珀" panose="02010800040101010101" pitchFamily="2" charset="-122"/>
              </a:rPr>
              <a:t>A-02  </a:t>
            </a:r>
            <a:r>
              <a:rPr lang="zh-CN" altLang="en-US" dirty="0">
                <a:solidFill>
                  <a:srgbClr val="FA061D"/>
                </a:solidFill>
                <a:latin typeface="华文琥珀" panose="02010800040101010101" pitchFamily="2" charset="-122"/>
                <a:ea typeface="华文琥珀" panose="02010800040101010101" pitchFamily="2" charset="-122"/>
              </a:rPr>
              <a:t>适合群体</a:t>
            </a:r>
            <a:endParaRPr lang="en-US" altLang="x-none" dirty="0">
              <a:solidFill>
                <a:srgbClr val="FA061D"/>
              </a:solidFill>
              <a:latin typeface="华文琥珀" panose="02010800040101010101" pitchFamily="2" charset="-122"/>
              <a:ea typeface="华文琥珀" panose="02010800040101010101" pitchFamily="2" charset="-122"/>
            </a:endParaRPr>
          </a:p>
          <a:p>
            <a:r>
              <a:rPr lang="en-US" altLang="zh-CN" dirty="0">
                <a:solidFill>
                  <a:srgbClr val="FA061D"/>
                </a:solidFill>
                <a:latin typeface="华文琥珀" panose="02010800040101010101" pitchFamily="2" charset="-122"/>
                <a:ea typeface="华文琥珀" panose="02010800040101010101" pitchFamily="2" charset="-122"/>
              </a:rPr>
              <a:t>A-03  </a:t>
            </a:r>
            <a:r>
              <a:rPr lang="zh-CN" altLang="en-US" dirty="0">
                <a:solidFill>
                  <a:srgbClr val="FA061D"/>
                </a:solidFill>
                <a:latin typeface="华文琥珀" panose="02010800040101010101" pitchFamily="2" charset="-122"/>
                <a:ea typeface="华文琥珀" panose="02010800040101010101" pitchFamily="2" charset="-122"/>
              </a:rPr>
              <a:t>演讲方式</a:t>
            </a:r>
            <a:endParaRPr lang="en-US" altLang="x-none" dirty="0">
              <a:solidFill>
                <a:srgbClr val="FA061D"/>
              </a:solidFill>
              <a:latin typeface="华文琥珀" panose="02010800040101010101" pitchFamily="2" charset="-122"/>
              <a:ea typeface="华文琥珀" panose="02010800040101010101" pitchFamily="2" charset="-122"/>
            </a:endParaRPr>
          </a:p>
          <a:p>
            <a:pPr>
              <a:buAutoNum type="arabicPlain" startAt="3"/>
            </a:pPr>
            <a:endParaRPr lang="zh-CN" altLang="en-US" dirty="0">
              <a:solidFill>
                <a:srgbClr val="FA061D"/>
              </a:solidFill>
              <a:latin typeface="华文琥珀" panose="02010800040101010101" pitchFamily="2" charset="-122"/>
              <a:ea typeface="华文琥珀" panose="02010800040101010101" pitchFamily="2" charset="-122"/>
            </a:endParaRPr>
          </a:p>
        </p:txBody>
      </p:sp>
      <p:sp>
        <p:nvSpPr>
          <p:cNvPr id="2058"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pic>
        <p:nvPicPr>
          <p:cNvPr id="2059" name="Picture 16" descr="http://ynmg.gov.cn/zhengwu/UploadFiles_1283/200804/2008042909575234.jpg"/>
          <p:cNvPicPr>
            <a:picLocks noChangeAspect="1"/>
          </p:cNvPicPr>
          <p:nvPr/>
        </p:nvPicPr>
        <p:blipFill>
          <a:blip r:embed="rId1"/>
          <a:stretch>
            <a:fillRect/>
          </a:stretch>
        </p:blipFill>
        <p:spPr>
          <a:xfrm>
            <a:off x="3841750" y="458788"/>
            <a:ext cx="4343400" cy="3209925"/>
          </a:xfrm>
          <a:prstGeom prst="rect">
            <a:avLst/>
          </a:prstGeom>
          <a:noFill/>
          <a:ln w="9525">
            <a:noFill/>
          </a:ln>
        </p:spPr>
      </p:pic>
      <p:sp>
        <p:nvSpPr>
          <p:cNvPr id="2060" name="矩形 11"/>
          <p:cNvSpPr/>
          <p:nvPr/>
        </p:nvSpPr>
        <p:spPr>
          <a:xfrm>
            <a:off x="4876800" y="3627438"/>
            <a:ext cx="2235200" cy="1323975"/>
          </a:xfrm>
          <a:prstGeom prst="rect">
            <a:avLst/>
          </a:prstGeom>
          <a:noFill/>
          <a:ln w="9525">
            <a:noFill/>
          </a:ln>
        </p:spPr>
        <p:txBody>
          <a:bodyPr wrap="none">
            <a:spAutoFit/>
          </a:bodyPr>
          <a:p>
            <a:r>
              <a:rPr lang="zh-CN" altLang="en-US" sz="8000" dirty="0">
                <a:latin typeface="叶根友毛笔行书2.0版" pitchFamily="2" charset="-122"/>
                <a:ea typeface="叶根友毛笔行书2.0版" pitchFamily="2" charset="-122"/>
              </a:rPr>
              <a:t>赏析</a:t>
            </a:r>
            <a:endParaRPr lang="zh-CN" altLang="en-US" sz="8000" dirty="0">
              <a:latin typeface="叶根友毛笔行书2.0版" pitchFamily="2" charset="-122"/>
              <a:ea typeface="叶根友毛笔行书2.0版" pitchFamily="2" charset="-122"/>
            </a:endParaRPr>
          </a:p>
        </p:txBody>
      </p:sp>
      <p:sp>
        <p:nvSpPr>
          <p:cNvPr id="2061" name="TextBox 12"/>
          <p:cNvSpPr txBox="1"/>
          <p:nvPr/>
        </p:nvSpPr>
        <p:spPr>
          <a:xfrm>
            <a:off x="4184650" y="5154613"/>
            <a:ext cx="4044950" cy="1200150"/>
          </a:xfrm>
          <a:prstGeom prst="rect">
            <a:avLst/>
          </a:prstGeom>
          <a:noFill/>
          <a:ln w="9525">
            <a:noFill/>
          </a:ln>
        </p:spPr>
        <p:txBody>
          <a:bodyPr>
            <a:spAutoFit/>
          </a:bodyPr>
          <a:p>
            <a:pPr algn="ctr"/>
            <a:r>
              <a:rPr lang="zh-CN" altLang="en-US" sz="2800" b="1" dirty="0">
                <a:solidFill>
                  <a:schemeClr val="bg1"/>
                </a:solidFill>
                <a:latin typeface="Calibri" panose="020F0502020204030204" pitchFamily="34" charset="0"/>
              </a:rPr>
              <a:t>孙  华</a:t>
            </a:r>
            <a:endParaRPr lang="en-US" altLang="zh-CN" sz="2800" b="1" dirty="0">
              <a:solidFill>
                <a:schemeClr val="bg1"/>
              </a:solidFill>
              <a:latin typeface="Calibri" panose="020F0502020204030204" pitchFamily="34" charset="0"/>
            </a:endParaRPr>
          </a:p>
          <a:p>
            <a:pPr algn="ctr"/>
            <a:r>
              <a:rPr lang="zh-CN" altLang="en-US" sz="1600" b="1" dirty="0">
                <a:solidFill>
                  <a:schemeClr val="bg1"/>
                </a:solidFill>
                <a:latin typeface="Calibri" panose="020F0502020204030204" pitchFamily="34" charset="0"/>
              </a:rPr>
              <a:t>文山学院艺术学院</a:t>
            </a:r>
            <a:endParaRPr lang="en-US" altLang="zh-CN" sz="1600" b="1" dirty="0">
              <a:solidFill>
                <a:schemeClr val="bg1"/>
              </a:solidFill>
              <a:latin typeface="Calibri" panose="020F0502020204030204" pitchFamily="34" charset="0"/>
            </a:endParaRPr>
          </a:p>
          <a:p>
            <a:pPr algn="ctr"/>
            <a:r>
              <a:rPr lang="en-US" altLang="zh-CN" sz="2800" b="1" dirty="0">
                <a:solidFill>
                  <a:schemeClr val="bg1"/>
                </a:solidFill>
                <a:latin typeface="Calibri" panose="020F0502020204030204" pitchFamily="34" charset="0"/>
              </a:rPr>
              <a:t>2015</a:t>
            </a:r>
            <a:r>
              <a:rPr lang="zh-CN" altLang="en-US" sz="2800" b="1" dirty="0">
                <a:solidFill>
                  <a:schemeClr val="bg1"/>
                </a:solidFill>
                <a:latin typeface="Calibri" panose="020F0502020204030204" pitchFamily="34" charset="0"/>
              </a:rPr>
              <a:t>年</a:t>
            </a:r>
            <a:r>
              <a:rPr lang="en-US" altLang="zh-CN" sz="2800" b="1" dirty="0">
                <a:solidFill>
                  <a:schemeClr val="bg1"/>
                </a:solidFill>
                <a:latin typeface="Calibri" panose="020F0502020204030204" pitchFamily="34" charset="0"/>
              </a:rPr>
              <a:t>5</a:t>
            </a:r>
            <a:r>
              <a:rPr lang="zh-CN" altLang="en-US" sz="2800" b="1" dirty="0">
                <a:solidFill>
                  <a:schemeClr val="bg1"/>
                </a:solidFill>
                <a:latin typeface="Calibri" panose="020F0502020204030204" pitchFamily="34" charset="0"/>
              </a:rPr>
              <a:t>月</a:t>
            </a:r>
            <a:r>
              <a:rPr lang="en-US" altLang="zh-CN" sz="2800" b="1" dirty="0">
                <a:solidFill>
                  <a:schemeClr val="bg1"/>
                </a:solidFill>
                <a:latin typeface="Calibri" panose="020F0502020204030204" pitchFamily="34" charset="0"/>
              </a:rPr>
              <a:t>18</a:t>
            </a:r>
            <a:r>
              <a:rPr lang="zh-CN" altLang="en-US" sz="2800" b="1" dirty="0">
                <a:solidFill>
                  <a:schemeClr val="bg1"/>
                </a:solidFill>
                <a:latin typeface="Calibri" panose="020F0502020204030204" pitchFamily="34" charset="0"/>
              </a:rPr>
              <a:t>日</a:t>
            </a:r>
            <a:endParaRPr lang="zh-CN" altLang="en-US" sz="2800" b="1" dirty="0">
              <a:solidFill>
                <a:schemeClr val="bg1"/>
              </a:solidFill>
              <a:latin typeface="Calibri" panose="020F050202020403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11267" name="TextBox 12"/>
          <p:cNvSpPr txBox="1"/>
          <p:nvPr/>
        </p:nvSpPr>
        <p:spPr>
          <a:xfrm>
            <a:off x="163513" y="4595813"/>
            <a:ext cx="750887" cy="12017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sp>
        <p:nvSpPr>
          <p:cNvPr id="11268" name="TextBox 13"/>
          <p:cNvSpPr txBox="1"/>
          <p:nvPr/>
        </p:nvSpPr>
        <p:spPr>
          <a:xfrm>
            <a:off x="720725" y="5083175"/>
            <a:ext cx="3062288" cy="646113"/>
          </a:xfrm>
          <a:prstGeom prst="rect">
            <a:avLst/>
          </a:prstGeom>
          <a:noFill/>
          <a:ln w="9525">
            <a:noFill/>
          </a:ln>
        </p:spPr>
        <p:txBody>
          <a:bodyPr>
            <a:spAutoFit/>
          </a:bodyPr>
          <a:p>
            <a:r>
              <a:rPr lang="zh-CN" altLang="en-US" dirty="0">
                <a:latin typeface="Calibri" panose="020F0502020204030204" pitchFamily="34" charset="0"/>
              </a:rPr>
              <a:t>构思、构图、修改稿纸</a:t>
            </a:r>
            <a:endParaRPr lang="zh-CN" altLang="en-US" dirty="0">
              <a:latin typeface="Calibri" panose="020F0502020204030204" pitchFamily="34" charset="0"/>
            </a:endParaRPr>
          </a:p>
          <a:p>
            <a:endParaRPr lang="zh-CN" altLang="en-US" dirty="0">
              <a:latin typeface="Calibri" panose="020F0502020204030204" pitchFamily="34" charset="0"/>
            </a:endParaRPr>
          </a:p>
        </p:txBody>
      </p:sp>
      <p:cxnSp>
        <p:nvCxnSpPr>
          <p:cNvPr id="11269"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11270" name="矩形 41"/>
          <p:cNvSpPr/>
          <p:nvPr/>
        </p:nvSpPr>
        <p:spPr>
          <a:xfrm>
            <a:off x="8477250" y="239713"/>
            <a:ext cx="3492500" cy="366712"/>
          </a:xfrm>
          <a:prstGeom prst="rect">
            <a:avLst/>
          </a:prstGeom>
          <a:noFill/>
          <a:ln w="9525">
            <a:noFill/>
          </a:ln>
        </p:spPr>
        <p:txBody>
          <a:bodyPr>
            <a:spAutoFit/>
          </a:bodyPr>
          <a:p>
            <a:r>
              <a:rPr lang="zh-CN" altLang="en-US" b="1" dirty="0">
                <a:latin typeface="Calibri" panose="020F0502020204030204" pitchFamily="34" charset="0"/>
              </a:rPr>
              <a:t>二、马关壮族农民版画制作过程</a:t>
            </a:r>
            <a:endParaRPr lang="zh-CN" altLang="en-US" b="1" dirty="0">
              <a:latin typeface="Calibri" panose="020F0502020204030204" pitchFamily="34" charset="0"/>
            </a:endParaRPr>
          </a:p>
        </p:txBody>
      </p:sp>
      <p:cxnSp>
        <p:nvCxnSpPr>
          <p:cNvPr id="11271" name="直接连接符 47"/>
          <p:cNvCxnSpPr/>
          <p:nvPr/>
        </p:nvCxnSpPr>
        <p:spPr>
          <a:xfrm>
            <a:off x="8507413" y="765175"/>
            <a:ext cx="3500437" cy="0"/>
          </a:xfrm>
          <a:prstGeom prst="line">
            <a:avLst/>
          </a:prstGeom>
          <a:ln w="76200" cap="flat" cmpd="thinThick">
            <a:solidFill>
              <a:srgbClr val="FA061D"/>
            </a:solidFill>
            <a:prstDash val="solid"/>
            <a:headEnd type="none" w="med" len="med"/>
            <a:tailEnd type="none" w="med" len="med"/>
          </a:ln>
        </p:spPr>
      </p:cxnSp>
      <p:sp>
        <p:nvSpPr>
          <p:cNvPr id="11272"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11273" name="TextBox 6"/>
          <p:cNvSpPr txBox="1"/>
          <p:nvPr/>
        </p:nvSpPr>
        <p:spPr>
          <a:xfrm>
            <a:off x="1295400" y="350838"/>
            <a:ext cx="1439863" cy="2563812"/>
          </a:xfrm>
          <a:prstGeom prst="rect">
            <a:avLst/>
          </a:prstGeom>
          <a:noFill/>
          <a:ln w="9525">
            <a:noFill/>
          </a:ln>
        </p:spPr>
        <p:txBody>
          <a:bodyPr>
            <a:spAutoFit/>
          </a:bodyPr>
          <a:p>
            <a:pPr algn="just"/>
            <a:r>
              <a:rPr lang="zh-CN" altLang="en-US" dirty="0">
                <a:latin typeface="Calibri" panose="020F0502020204030204" pitchFamily="34" charset="0"/>
              </a:rPr>
              <a:t>有一句话叫意在笔先，故构思时要全盘考虑，保持画面的单纯、简洁。构图要力求清晰、明快。</a:t>
            </a:r>
            <a:endParaRPr lang="zh-CN" altLang="en-US" dirty="0">
              <a:latin typeface="Calibri" panose="020F0502020204030204" pitchFamily="34" charset="0"/>
            </a:endParaRPr>
          </a:p>
        </p:txBody>
      </p:sp>
      <p:pic>
        <p:nvPicPr>
          <p:cNvPr id="11274" name="Picture 15" descr="2"/>
          <p:cNvPicPr>
            <a:picLocks noChangeAspect="1"/>
          </p:cNvPicPr>
          <p:nvPr/>
        </p:nvPicPr>
        <p:blipFill>
          <a:blip r:embed="rId1"/>
          <a:stretch>
            <a:fillRect/>
          </a:stretch>
        </p:blipFill>
        <p:spPr>
          <a:xfrm>
            <a:off x="4221163" y="1214438"/>
            <a:ext cx="5697537" cy="4556125"/>
          </a:xfrm>
          <a:prstGeom prst="rect">
            <a:avLst/>
          </a:prstGeom>
          <a:noFill/>
          <a:ln w="9525">
            <a:noFill/>
          </a:ln>
        </p:spPr>
      </p:pic>
      <p:sp>
        <p:nvSpPr>
          <p:cNvPr id="11275" name="矩形 10"/>
          <p:cNvSpPr/>
          <p:nvPr/>
        </p:nvSpPr>
        <p:spPr>
          <a:xfrm>
            <a:off x="10321925" y="2439988"/>
            <a:ext cx="1357313" cy="1477962"/>
          </a:xfrm>
          <a:prstGeom prst="rect">
            <a:avLst/>
          </a:prstGeom>
          <a:noFill/>
          <a:ln w="9525">
            <a:noFill/>
          </a:ln>
        </p:spPr>
        <p:txBody>
          <a:bodyPr>
            <a:spAutoFit/>
          </a:bodyPr>
          <a:p>
            <a:r>
              <a:rPr lang="zh-CN" altLang="en-US" dirty="0">
                <a:latin typeface="Calibri" panose="020F0502020204030204" pitchFamily="34" charset="0"/>
              </a:rPr>
              <a:t>即对画稿的黑白关系，透视、结构等做一些处理。 </a:t>
            </a:r>
            <a:endParaRPr lang="zh-CN" altLang="en-US" dirty="0">
              <a:latin typeface="Calibri" panose="020F0502020204030204" pitchFamily="34"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12291" name="TextBox 12"/>
          <p:cNvSpPr txBox="1"/>
          <p:nvPr/>
        </p:nvSpPr>
        <p:spPr>
          <a:xfrm>
            <a:off x="163513" y="4595813"/>
            <a:ext cx="566737" cy="1200150"/>
          </a:xfrm>
          <a:prstGeom prst="rect">
            <a:avLst/>
          </a:prstGeom>
          <a:noFill/>
          <a:ln w="9525">
            <a:noFill/>
          </a:ln>
        </p:spPr>
        <p:txBody>
          <a:bodyPr wrap="none">
            <a:spAutoFit/>
          </a:bodyPr>
          <a:p>
            <a:r>
              <a:rPr lang="en-US" altLang="zh-CN" sz="7200" dirty="0">
                <a:solidFill>
                  <a:srgbClr val="FA061D"/>
                </a:solidFill>
                <a:latin typeface="BusterD" pitchFamily="2" charset="0"/>
              </a:rPr>
              <a:t>B</a:t>
            </a:r>
            <a:endParaRPr lang="en-US" altLang="zh-CN" sz="7200" dirty="0">
              <a:solidFill>
                <a:srgbClr val="FA061D"/>
              </a:solidFill>
              <a:latin typeface="BusterD" pitchFamily="2" charset="0"/>
            </a:endParaRPr>
          </a:p>
        </p:txBody>
      </p:sp>
      <p:sp>
        <p:nvSpPr>
          <p:cNvPr id="12292" name="TextBox 13"/>
          <p:cNvSpPr txBox="1"/>
          <p:nvPr/>
        </p:nvSpPr>
        <p:spPr>
          <a:xfrm>
            <a:off x="1106488" y="5083175"/>
            <a:ext cx="2092325" cy="366713"/>
          </a:xfrm>
          <a:prstGeom prst="rect">
            <a:avLst/>
          </a:prstGeom>
          <a:noFill/>
          <a:ln w="9525">
            <a:noFill/>
          </a:ln>
        </p:spPr>
        <p:txBody>
          <a:bodyPr>
            <a:spAutoFit/>
          </a:bodyPr>
          <a:p>
            <a:r>
              <a:rPr lang="zh-CN" altLang="en-US" dirty="0">
                <a:latin typeface="Calibri" panose="020F0502020204030204" pitchFamily="34" charset="0"/>
              </a:rPr>
              <a:t>拷贝</a:t>
            </a:r>
            <a:endParaRPr lang="zh-CN" altLang="en-US" dirty="0">
              <a:latin typeface="Calibri" panose="020F0502020204030204" pitchFamily="34" charset="0"/>
            </a:endParaRPr>
          </a:p>
        </p:txBody>
      </p:sp>
      <p:cxnSp>
        <p:nvCxnSpPr>
          <p:cNvPr id="12293"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12294" name="矩形 41"/>
          <p:cNvSpPr/>
          <p:nvPr/>
        </p:nvSpPr>
        <p:spPr>
          <a:xfrm>
            <a:off x="8477250" y="239713"/>
            <a:ext cx="3492500" cy="366712"/>
          </a:xfrm>
          <a:prstGeom prst="rect">
            <a:avLst/>
          </a:prstGeom>
          <a:noFill/>
          <a:ln w="9525">
            <a:noFill/>
          </a:ln>
        </p:spPr>
        <p:txBody>
          <a:bodyPr>
            <a:spAutoFit/>
          </a:bodyPr>
          <a:p>
            <a:r>
              <a:rPr lang="zh-CN" altLang="en-US" b="1" dirty="0">
                <a:latin typeface="Calibri" panose="020F0502020204030204" pitchFamily="34" charset="0"/>
              </a:rPr>
              <a:t>二、马关壮族农民版画制作过程</a:t>
            </a:r>
            <a:endParaRPr lang="zh-CN" altLang="en-US" b="1" dirty="0">
              <a:latin typeface="Calibri" panose="020F0502020204030204" pitchFamily="34" charset="0"/>
            </a:endParaRPr>
          </a:p>
        </p:txBody>
      </p:sp>
      <p:cxnSp>
        <p:nvCxnSpPr>
          <p:cNvPr id="12295" name="直接连接符 47"/>
          <p:cNvCxnSpPr/>
          <p:nvPr/>
        </p:nvCxnSpPr>
        <p:spPr>
          <a:xfrm>
            <a:off x="8507413" y="765175"/>
            <a:ext cx="3500437" cy="0"/>
          </a:xfrm>
          <a:prstGeom prst="line">
            <a:avLst/>
          </a:prstGeom>
          <a:ln w="76200" cap="flat" cmpd="thinThick">
            <a:solidFill>
              <a:srgbClr val="FA061D"/>
            </a:solidFill>
            <a:prstDash val="solid"/>
            <a:headEnd type="none" w="med" len="med"/>
            <a:tailEnd type="none" w="med" len="med"/>
          </a:ln>
        </p:spPr>
      </p:cxnSp>
      <p:sp>
        <p:nvSpPr>
          <p:cNvPr id="12296"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12297" name="TextBox 6"/>
          <p:cNvSpPr txBox="1"/>
          <p:nvPr/>
        </p:nvSpPr>
        <p:spPr>
          <a:xfrm>
            <a:off x="1295400" y="695325"/>
            <a:ext cx="1439863" cy="2014538"/>
          </a:xfrm>
          <a:prstGeom prst="rect">
            <a:avLst/>
          </a:prstGeom>
          <a:noFill/>
          <a:ln w="9525">
            <a:noFill/>
          </a:ln>
        </p:spPr>
        <p:txBody>
          <a:bodyPr>
            <a:spAutoFit/>
          </a:bodyPr>
          <a:p>
            <a:r>
              <a:rPr lang="zh-CN" altLang="en-US" dirty="0">
                <a:latin typeface="Calibri" panose="020F0502020204030204" pitchFamily="34" charset="0"/>
              </a:rPr>
              <a:t>版画的拷贝，即将复写纸放在画稿的下面，用铅笔沿着画稿进行复画 </a:t>
            </a:r>
            <a:endParaRPr lang="zh-CN" altLang="en-US" dirty="0">
              <a:latin typeface="Calibri" panose="020F0502020204030204" pitchFamily="34" charset="0"/>
            </a:endParaRPr>
          </a:p>
          <a:p>
            <a:r>
              <a:rPr lang="zh-CN" altLang="en-US" dirty="0">
                <a:latin typeface="Calibri" panose="020F0502020204030204" pitchFamily="34" charset="0"/>
              </a:rPr>
              <a:t>。</a:t>
            </a:r>
            <a:endParaRPr lang="zh-CN" altLang="en-US" dirty="0">
              <a:latin typeface="Calibri" panose="020F0502020204030204" pitchFamily="34" charset="0"/>
            </a:endParaRPr>
          </a:p>
        </p:txBody>
      </p:sp>
      <p:pic>
        <p:nvPicPr>
          <p:cNvPr id="12298" name="Picture 11" descr="绘制底稿（详细描绘）"/>
          <p:cNvPicPr>
            <a:picLocks noChangeAspect="1"/>
          </p:cNvPicPr>
          <p:nvPr/>
        </p:nvPicPr>
        <p:blipFill>
          <a:blip r:embed="rId1"/>
          <a:stretch>
            <a:fillRect/>
          </a:stretch>
        </p:blipFill>
        <p:spPr>
          <a:xfrm>
            <a:off x="4271963" y="1222375"/>
            <a:ext cx="5683250" cy="4541838"/>
          </a:xfrm>
          <a:prstGeom prst="rect">
            <a:avLst/>
          </a:prstGeom>
          <a:noFill/>
          <a:ln w="9525">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12"/>
          <p:cNvSpPr txBox="1"/>
          <p:nvPr/>
        </p:nvSpPr>
        <p:spPr>
          <a:xfrm>
            <a:off x="163513" y="4595813"/>
            <a:ext cx="641350" cy="1200150"/>
          </a:xfrm>
          <a:prstGeom prst="rect">
            <a:avLst/>
          </a:prstGeom>
          <a:noFill/>
          <a:ln w="9525">
            <a:noFill/>
          </a:ln>
        </p:spPr>
        <p:txBody>
          <a:bodyPr wrap="none">
            <a:spAutoFit/>
          </a:bodyPr>
          <a:p>
            <a:r>
              <a:rPr lang="en-US" altLang="zh-CN" sz="7200" dirty="0">
                <a:solidFill>
                  <a:srgbClr val="FA061D"/>
                </a:solidFill>
                <a:latin typeface="BusterD" pitchFamily="2" charset="0"/>
              </a:rPr>
              <a:t>C</a:t>
            </a:r>
            <a:endParaRPr lang="zh-CN" altLang="en-US" sz="7200" dirty="0">
              <a:solidFill>
                <a:srgbClr val="FA061D"/>
              </a:solidFill>
              <a:latin typeface="BusterD" pitchFamily="2" charset="0"/>
            </a:endParaRPr>
          </a:p>
        </p:txBody>
      </p:sp>
      <p:sp>
        <p:nvSpPr>
          <p:cNvPr id="13315" name="TextBox 13"/>
          <p:cNvSpPr txBox="1"/>
          <p:nvPr/>
        </p:nvSpPr>
        <p:spPr>
          <a:xfrm>
            <a:off x="1106488" y="5083175"/>
            <a:ext cx="2092325" cy="366713"/>
          </a:xfrm>
          <a:prstGeom prst="rect">
            <a:avLst/>
          </a:prstGeom>
          <a:noFill/>
          <a:ln w="9525">
            <a:noFill/>
          </a:ln>
        </p:spPr>
        <p:txBody>
          <a:bodyPr>
            <a:spAutoFit/>
          </a:bodyPr>
          <a:p>
            <a:r>
              <a:rPr lang="zh-CN" altLang="en-US" dirty="0">
                <a:latin typeface="Calibri" panose="020F0502020204030204" pitchFamily="34" charset="0"/>
              </a:rPr>
              <a:t>上板</a:t>
            </a:r>
            <a:endParaRPr lang="zh-CN" altLang="en-US" dirty="0">
              <a:latin typeface="Calibri" panose="020F0502020204030204" pitchFamily="34" charset="0"/>
            </a:endParaRPr>
          </a:p>
        </p:txBody>
      </p:sp>
      <p:cxnSp>
        <p:nvCxnSpPr>
          <p:cNvPr id="13316"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13317" name="矩形 41"/>
          <p:cNvSpPr/>
          <p:nvPr/>
        </p:nvSpPr>
        <p:spPr>
          <a:xfrm>
            <a:off x="8477250" y="239713"/>
            <a:ext cx="3492500" cy="366712"/>
          </a:xfrm>
          <a:prstGeom prst="rect">
            <a:avLst/>
          </a:prstGeom>
          <a:noFill/>
          <a:ln w="9525">
            <a:noFill/>
          </a:ln>
        </p:spPr>
        <p:txBody>
          <a:bodyPr>
            <a:spAutoFit/>
          </a:bodyPr>
          <a:p>
            <a:r>
              <a:rPr lang="zh-CN" altLang="en-US" b="1" dirty="0">
                <a:latin typeface="Calibri" panose="020F0502020204030204" pitchFamily="34" charset="0"/>
              </a:rPr>
              <a:t>二、马关壮族农民版画制作过程</a:t>
            </a:r>
            <a:endParaRPr lang="zh-CN" altLang="en-US" b="1" dirty="0">
              <a:latin typeface="Calibri" panose="020F0502020204030204" pitchFamily="34" charset="0"/>
            </a:endParaRPr>
          </a:p>
        </p:txBody>
      </p:sp>
      <p:cxnSp>
        <p:nvCxnSpPr>
          <p:cNvPr id="13318" name="直接连接符 47"/>
          <p:cNvCxnSpPr/>
          <p:nvPr/>
        </p:nvCxnSpPr>
        <p:spPr>
          <a:xfrm>
            <a:off x="8507413" y="765175"/>
            <a:ext cx="3500437" cy="0"/>
          </a:xfrm>
          <a:prstGeom prst="line">
            <a:avLst/>
          </a:prstGeom>
          <a:ln w="76200" cap="flat" cmpd="thinThick">
            <a:solidFill>
              <a:srgbClr val="FA061D"/>
            </a:solidFill>
            <a:prstDash val="solid"/>
            <a:headEnd type="none" w="med" len="med"/>
            <a:tailEnd type="none" w="med" len="med"/>
          </a:ln>
        </p:spPr>
      </p:cxnSp>
      <p:sp>
        <p:nvSpPr>
          <p:cNvPr id="13319"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13320" name="TextBox 6"/>
          <p:cNvSpPr txBox="1"/>
          <p:nvPr/>
        </p:nvSpPr>
        <p:spPr>
          <a:xfrm>
            <a:off x="1295400" y="350838"/>
            <a:ext cx="1439863" cy="2563812"/>
          </a:xfrm>
          <a:prstGeom prst="rect">
            <a:avLst/>
          </a:prstGeom>
          <a:noFill/>
          <a:ln w="9525">
            <a:noFill/>
          </a:ln>
        </p:spPr>
        <p:txBody>
          <a:bodyPr>
            <a:spAutoFit/>
          </a:bodyPr>
          <a:p>
            <a:pPr algn="just"/>
            <a:r>
              <a:rPr lang="zh-CN" altLang="en-US" dirty="0">
                <a:latin typeface="Calibri" panose="020F0502020204030204" pitchFamily="34" charset="0"/>
              </a:rPr>
              <a:t>将复写纸覆盖在木板上，再将拷贝好的画稿翻扑在复写纸上，用铅笔将画稿内容拷贝到木板上即可。</a:t>
            </a:r>
            <a:endParaRPr lang="zh-CN" altLang="en-US" dirty="0">
              <a:latin typeface="Calibri" panose="020F0502020204030204" pitchFamily="34" charset="0"/>
            </a:endParaRPr>
          </a:p>
        </p:txBody>
      </p:sp>
      <p:sp>
        <p:nvSpPr>
          <p:cNvPr id="13321" name="矩形 9"/>
          <p:cNvSpPr/>
          <p:nvPr/>
        </p:nvSpPr>
        <p:spPr>
          <a:xfrm>
            <a:off x="3062288" y="1039813"/>
            <a:ext cx="8561387" cy="830262"/>
          </a:xfrm>
          <a:prstGeom prst="rect">
            <a:avLst/>
          </a:prstGeom>
          <a:noFill/>
          <a:ln w="9525">
            <a:noFill/>
          </a:ln>
        </p:spPr>
        <p:txBody>
          <a:bodyPr>
            <a:spAutoFit/>
          </a:bodyPr>
          <a:p>
            <a:pPr algn="just"/>
            <a:r>
              <a:rPr lang="zh-CN" altLang="en-US" sz="2400" dirty="0">
                <a:latin typeface="Calibri" panose="020F0502020204030204" pitchFamily="34" charset="0"/>
              </a:rPr>
              <a:t>       将复写纸覆盖在木板上，再将拷贝好的画稿翻扑在复写纸上，用铅笔将画稿内容拷贝到木板上即可。</a:t>
            </a:r>
            <a:endParaRPr lang="zh-CN" altLang="en-US" sz="2400" dirty="0">
              <a:latin typeface="Calibri" panose="020F0502020204030204" pitchFamily="34" charset="0"/>
            </a:endParaRPr>
          </a:p>
        </p:txBody>
      </p:sp>
      <p:pic>
        <p:nvPicPr>
          <p:cNvPr id="13322" name="图片 11" descr="创作室一角.JPG"/>
          <p:cNvPicPr>
            <a:picLocks noChangeAspect="1"/>
          </p:cNvPicPr>
          <p:nvPr/>
        </p:nvPicPr>
        <p:blipFill>
          <a:blip r:embed="rId1"/>
          <a:stretch>
            <a:fillRect/>
          </a:stretch>
        </p:blipFill>
        <p:spPr>
          <a:xfrm>
            <a:off x="2759075" y="2108200"/>
            <a:ext cx="4324350" cy="3433763"/>
          </a:xfrm>
          <a:prstGeom prst="rect">
            <a:avLst/>
          </a:prstGeom>
          <a:noFill/>
          <a:ln w="9525">
            <a:noFill/>
          </a:ln>
        </p:spPr>
      </p:pic>
      <p:pic>
        <p:nvPicPr>
          <p:cNvPr id="13323" name="图片 13" descr="版画创作室一角.JPG"/>
          <p:cNvPicPr>
            <a:picLocks noChangeAspect="1"/>
          </p:cNvPicPr>
          <p:nvPr/>
        </p:nvPicPr>
        <p:blipFill>
          <a:blip r:embed="rId2"/>
          <a:stretch>
            <a:fillRect/>
          </a:stretch>
        </p:blipFill>
        <p:spPr>
          <a:xfrm>
            <a:off x="7146925" y="2101850"/>
            <a:ext cx="4435475" cy="3454400"/>
          </a:xfrm>
          <a:prstGeom prst="rect">
            <a:avLst/>
          </a:prstGeom>
          <a:noFill/>
          <a:ln w="9525">
            <a:noFill/>
          </a:ln>
        </p:spPr>
      </p:pic>
      <p:sp>
        <p:nvSpPr>
          <p:cNvPr id="13324" name="TextBox 13"/>
          <p:cNvSpPr txBox="1"/>
          <p:nvPr/>
        </p:nvSpPr>
        <p:spPr>
          <a:xfrm>
            <a:off x="8616950" y="5638800"/>
            <a:ext cx="1414463" cy="369888"/>
          </a:xfrm>
          <a:prstGeom prst="rect">
            <a:avLst/>
          </a:prstGeom>
          <a:noFill/>
          <a:ln w="9525">
            <a:noFill/>
          </a:ln>
        </p:spPr>
        <p:txBody>
          <a:bodyPr>
            <a:spAutoFit/>
          </a:bodyPr>
          <a:p>
            <a:r>
              <a:rPr lang="zh-CN" altLang="en-US" dirty="0">
                <a:latin typeface="Calibri" panose="020F0502020204030204" pitchFamily="34" charset="0"/>
              </a:rPr>
              <a:t>工作室一角</a:t>
            </a:r>
            <a:endParaRPr lang="zh-CN" altLang="en-US" dirty="0">
              <a:latin typeface="Calibri" panose="020F0502020204030204" pitchFamily="34" charset="0"/>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14339" name="TextBox 12"/>
          <p:cNvSpPr txBox="1"/>
          <p:nvPr/>
        </p:nvSpPr>
        <p:spPr>
          <a:xfrm>
            <a:off x="163513" y="4595813"/>
            <a:ext cx="671512" cy="1200150"/>
          </a:xfrm>
          <a:prstGeom prst="rect">
            <a:avLst/>
          </a:prstGeom>
          <a:noFill/>
          <a:ln w="9525">
            <a:noFill/>
          </a:ln>
        </p:spPr>
        <p:txBody>
          <a:bodyPr wrap="none">
            <a:spAutoFit/>
          </a:bodyPr>
          <a:p>
            <a:r>
              <a:rPr lang="en-US" altLang="zh-CN" sz="7200" dirty="0">
                <a:solidFill>
                  <a:srgbClr val="FA061D"/>
                </a:solidFill>
                <a:latin typeface="BusterD" pitchFamily="2" charset="0"/>
              </a:rPr>
              <a:t>D</a:t>
            </a:r>
            <a:endParaRPr lang="zh-CN" altLang="en-US" sz="7200" dirty="0">
              <a:solidFill>
                <a:srgbClr val="FA061D"/>
              </a:solidFill>
              <a:latin typeface="BusterD" pitchFamily="2" charset="0"/>
            </a:endParaRPr>
          </a:p>
        </p:txBody>
      </p:sp>
      <p:sp>
        <p:nvSpPr>
          <p:cNvPr id="14340" name="TextBox 13"/>
          <p:cNvSpPr txBox="1"/>
          <p:nvPr/>
        </p:nvSpPr>
        <p:spPr>
          <a:xfrm>
            <a:off x="1106488" y="5083175"/>
            <a:ext cx="2092325" cy="366713"/>
          </a:xfrm>
          <a:prstGeom prst="rect">
            <a:avLst/>
          </a:prstGeom>
          <a:noFill/>
          <a:ln w="9525">
            <a:noFill/>
          </a:ln>
        </p:spPr>
        <p:txBody>
          <a:bodyPr>
            <a:spAutoFit/>
          </a:bodyPr>
          <a:p>
            <a:r>
              <a:rPr lang="zh-CN" altLang="en-US" dirty="0">
                <a:latin typeface="Calibri" panose="020F0502020204030204" pitchFamily="34" charset="0"/>
              </a:rPr>
              <a:t>刻板</a:t>
            </a:r>
            <a:endParaRPr lang="zh-CN" altLang="en-US" dirty="0">
              <a:latin typeface="Calibri" panose="020F0502020204030204" pitchFamily="34" charset="0"/>
            </a:endParaRPr>
          </a:p>
        </p:txBody>
      </p:sp>
      <p:cxnSp>
        <p:nvCxnSpPr>
          <p:cNvPr id="14341"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14342" name="矩形 41"/>
          <p:cNvSpPr/>
          <p:nvPr/>
        </p:nvSpPr>
        <p:spPr>
          <a:xfrm>
            <a:off x="8477250" y="239713"/>
            <a:ext cx="3492500" cy="366712"/>
          </a:xfrm>
          <a:prstGeom prst="rect">
            <a:avLst/>
          </a:prstGeom>
          <a:noFill/>
          <a:ln w="9525">
            <a:noFill/>
          </a:ln>
        </p:spPr>
        <p:txBody>
          <a:bodyPr>
            <a:spAutoFit/>
          </a:bodyPr>
          <a:p>
            <a:r>
              <a:rPr lang="zh-CN" altLang="en-US" b="1" dirty="0">
                <a:latin typeface="Calibri" panose="020F0502020204030204" pitchFamily="34" charset="0"/>
              </a:rPr>
              <a:t>二、马关壮族农民版画制作过程</a:t>
            </a:r>
            <a:endParaRPr lang="zh-CN" altLang="en-US" b="1" dirty="0">
              <a:latin typeface="Calibri" panose="020F0502020204030204" pitchFamily="34" charset="0"/>
            </a:endParaRPr>
          </a:p>
        </p:txBody>
      </p:sp>
      <p:cxnSp>
        <p:nvCxnSpPr>
          <p:cNvPr id="14343" name="直接连接符 47"/>
          <p:cNvCxnSpPr/>
          <p:nvPr/>
        </p:nvCxnSpPr>
        <p:spPr>
          <a:xfrm>
            <a:off x="8507413" y="765175"/>
            <a:ext cx="3500437" cy="0"/>
          </a:xfrm>
          <a:prstGeom prst="line">
            <a:avLst/>
          </a:prstGeom>
          <a:ln w="76200" cap="flat" cmpd="thinThick">
            <a:solidFill>
              <a:srgbClr val="FA061D"/>
            </a:solidFill>
            <a:prstDash val="solid"/>
            <a:headEnd type="none" w="med" len="med"/>
            <a:tailEnd type="none" w="med" len="med"/>
          </a:ln>
        </p:spPr>
      </p:cxnSp>
      <p:sp>
        <p:nvSpPr>
          <p:cNvPr id="14344"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14345" name="TextBox 6"/>
          <p:cNvSpPr txBox="1"/>
          <p:nvPr/>
        </p:nvSpPr>
        <p:spPr>
          <a:xfrm>
            <a:off x="1350963" y="906463"/>
            <a:ext cx="1439862" cy="1739900"/>
          </a:xfrm>
          <a:prstGeom prst="rect">
            <a:avLst/>
          </a:prstGeom>
          <a:noFill/>
          <a:ln w="9525">
            <a:noFill/>
          </a:ln>
        </p:spPr>
        <p:txBody>
          <a:bodyPr>
            <a:spAutoFit/>
          </a:bodyPr>
          <a:p>
            <a:r>
              <a:rPr lang="zh-CN" altLang="en-US" dirty="0">
                <a:latin typeface="Calibri" panose="020F0502020204030204" pitchFamily="34" charset="0"/>
              </a:rPr>
              <a:t>根据画稿，选择不同规格的刻刀，进行具体的雕刻。 </a:t>
            </a:r>
            <a:endParaRPr lang="zh-CN" altLang="en-US" dirty="0">
              <a:latin typeface="Calibri" panose="020F0502020204030204" pitchFamily="34" charset="0"/>
            </a:endParaRPr>
          </a:p>
          <a:p>
            <a:endParaRPr lang="zh-CN" altLang="en-US" dirty="0">
              <a:latin typeface="Calibri" panose="020F0502020204030204" pitchFamily="34" charset="0"/>
            </a:endParaRPr>
          </a:p>
        </p:txBody>
      </p:sp>
      <p:pic>
        <p:nvPicPr>
          <p:cNvPr id="14346" name="Picture 11" descr="4"/>
          <p:cNvPicPr>
            <a:picLocks noChangeAspect="1"/>
          </p:cNvPicPr>
          <p:nvPr/>
        </p:nvPicPr>
        <p:blipFill>
          <a:blip r:embed="rId1"/>
          <a:stretch>
            <a:fillRect/>
          </a:stretch>
        </p:blipFill>
        <p:spPr>
          <a:xfrm>
            <a:off x="4222750" y="1200150"/>
            <a:ext cx="5681663" cy="4559300"/>
          </a:xfrm>
          <a:prstGeom prst="rect">
            <a:avLst/>
          </a:prstGeom>
          <a:noFill/>
          <a:ln w="9525">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15363" name="TextBox 12"/>
          <p:cNvSpPr txBox="1"/>
          <p:nvPr/>
        </p:nvSpPr>
        <p:spPr>
          <a:xfrm>
            <a:off x="163513" y="4595813"/>
            <a:ext cx="554037" cy="1200150"/>
          </a:xfrm>
          <a:prstGeom prst="rect">
            <a:avLst/>
          </a:prstGeom>
          <a:noFill/>
          <a:ln w="9525">
            <a:noFill/>
          </a:ln>
        </p:spPr>
        <p:txBody>
          <a:bodyPr wrap="none">
            <a:spAutoFit/>
          </a:bodyPr>
          <a:p>
            <a:r>
              <a:rPr lang="en-US" altLang="zh-CN" sz="7200" dirty="0">
                <a:solidFill>
                  <a:srgbClr val="FA061D"/>
                </a:solidFill>
                <a:latin typeface="BusterD" pitchFamily="2" charset="0"/>
              </a:rPr>
              <a:t>E</a:t>
            </a:r>
            <a:endParaRPr lang="zh-CN" altLang="en-US" sz="7200" dirty="0">
              <a:solidFill>
                <a:srgbClr val="FA061D"/>
              </a:solidFill>
              <a:latin typeface="BusterD" pitchFamily="2" charset="0"/>
            </a:endParaRPr>
          </a:p>
        </p:txBody>
      </p:sp>
      <p:sp>
        <p:nvSpPr>
          <p:cNvPr id="15364" name="TextBox 13"/>
          <p:cNvSpPr txBox="1"/>
          <p:nvPr/>
        </p:nvSpPr>
        <p:spPr>
          <a:xfrm>
            <a:off x="1106488" y="5083175"/>
            <a:ext cx="2092325" cy="366713"/>
          </a:xfrm>
          <a:prstGeom prst="rect">
            <a:avLst/>
          </a:prstGeom>
          <a:noFill/>
          <a:ln w="9525">
            <a:noFill/>
          </a:ln>
        </p:spPr>
        <p:txBody>
          <a:bodyPr>
            <a:spAutoFit/>
          </a:bodyPr>
          <a:p>
            <a:r>
              <a:rPr lang="zh-CN" altLang="en-US" dirty="0">
                <a:latin typeface="Calibri" panose="020F0502020204030204" pitchFamily="34" charset="0"/>
              </a:rPr>
              <a:t>拓印</a:t>
            </a:r>
            <a:endParaRPr lang="zh-CN" altLang="en-US" dirty="0">
              <a:latin typeface="Calibri" panose="020F0502020204030204" pitchFamily="34" charset="0"/>
            </a:endParaRPr>
          </a:p>
        </p:txBody>
      </p:sp>
      <p:cxnSp>
        <p:nvCxnSpPr>
          <p:cNvPr id="15365"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15366" name="矩形 41"/>
          <p:cNvSpPr/>
          <p:nvPr/>
        </p:nvSpPr>
        <p:spPr>
          <a:xfrm>
            <a:off x="8477250" y="239713"/>
            <a:ext cx="3492500" cy="366712"/>
          </a:xfrm>
          <a:prstGeom prst="rect">
            <a:avLst/>
          </a:prstGeom>
          <a:noFill/>
          <a:ln w="9525">
            <a:noFill/>
          </a:ln>
        </p:spPr>
        <p:txBody>
          <a:bodyPr>
            <a:spAutoFit/>
          </a:bodyPr>
          <a:p>
            <a:r>
              <a:rPr lang="zh-CN" altLang="en-US" b="1" dirty="0">
                <a:latin typeface="Calibri" panose="020F0502020204030204" pitchFamily="34" charset="0"/>
              </a:rPr>
              <a:t>二、马关壮族农民版画制作过程</a:t>
            </a:r>
            <a:endParaRPr lang="zh-CN" altLang="en-US" b="1" dirty="0">
              <a:latin typeface="Calibri" panose="020F0502020204030204" pitchFamily="34" charset="0"/>
            </a:endParaRPr>
          </a:p>
        </p:txBody>
      </p:sp>
      <p:cxnSp>
        <p:nvCxnSpPr>
          <p:cNvPr id="15367" name="直接连接符 47"/>
          <p:cNvCxnSpPr/>
          <p:nvPr/>
        </p:nvCxnSpPr>
        <p:spPr>
          <a:xfrm>
            <a:off x="8507413" y="765175"/>
            <a:ext cx="3500437" cy="0"/>
          </a:xfrm>
          <a:prstGeom prst="line">
            <a:avLst/>
          </a:prstGeom>
          <a:ln w="76200" cap="flat" cmpd="thinThick">
            <a:solidFill>
              <a:srgbClr val="FA061D"/>
            </a:solidFill>
            <a:prstDash val="solid"/>
            <a:headEnd type="none" w="med" len="med"/>
            <a:tailEnd type="none" w="med" len="med"/>
          </a:ln>
        </p:spPr>
      </p:cxnSp>
      <p:sp>
        <p:nvSpPr>
          <p:cNvPr id="15368"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15369" name="TextBox 6"/>
          <p:cNvSpPr txBox="1"/>
          <p:nvPr/>
        </p:nvSpPr>
        <p:spPr>
          <a:xfrm>
            <a:off x="1339850" y="895350"/>
            <a:ext cx="1439863" cy="1739900"/>
          </a:xfrm>
          <a:prstGeom prst="rect">
            <a:avLst/>
          </a:prstGeom>
          <a:noFill/>
          <a:ln w="9525">
            <a:noFill/>
          </a:ln>
        </p:spPr>
        <p:txBody>
          <a:bodyPr>
            <a:spAutoFit/>
          </a:bodyPr>
          <a:p>
            <a:r>
              <a:rPr lang="zh-CN" altLang="en-US" dirty="0">
                <a:latin typeface="Calibri" panose="020F0502020204030204" pitchFamily="34" charset="0"/>
              </a:rPr>
              <a:t>将纸覆盖在涂好油墨的刻板上，再用摩擦器在纸上摩擦。 </a:t>
            </a:r>
            <a:endParaRPr lang="zh-CN" altLang="en-US" dirty="0">
              <a:latin typeface="Calibri" panose="020F0502020204030204" pitchFamily="34" charset="0"/>
            </a:endParaRPr>
          </a:p>
          <a:p>
            <a:endParaRPr lang="zh-CN" altLang="en-US" dirty="0">
              <a:latin typeface="Calibri" panose="020F0502020204030204" pitchFamily="34" charset="0"/>
            </a:endParaRPr>
          </a:p>
        </p:txBody>
      </p:sp>
      <p:pic>
        <p:nvPicPr>
          <p:cNvPr id="15370" name="Picture 12" descr="6"/>
          <p:cNvPicPr>
            <a:picLocks noChangeAspect="1"/>
          </p:cNvPicPr>
          <p:nvPr/>
        </p:nvPicPr>
        <p:blipFill>
          <a:blip r:embed="rId1"/>
          <a:stretch>
            <a:fillRect/>
          </a:stretch>
        </p:blipFill>
        <p:spPr>
          <a:xfrm>
            <a:off x="3287713" y="1792288"/>
            <a:ext cx="4024312" cy="3165475"/>
          </a:xfrm>
          <a:prstGeom prst="rect">
            <a:avLst/>
          </a:prstGeom>
          <a:noFill/>
          <a:ln w="9525">
            <a:noFill/>
          </a:ln>
        </p:spPr>
      </p:pic>
      <p:pic>
        <p:nvPicPr>
          <p:cNvPr id="15371" name="Picture 13" descr="7"/>
          <p:cNvPicPr>
            <a:picLocks noChangeAspect="1"/>
          </p:cNvPicPr>
          <p:nvPr/>
        </p:nvPicPr>
        <p:blipFill>
          <a:blip r:embed="rId2"/>
          <a:stretch>
            <a:fillRect/>
          </a:stretch>
        </p:blipFill>
        <p:spPr>
          <a:xfrm>
            <a:off x="7743825" y="1800225"/>
            <a:ext cx="3963988" cy="3140075"/>
          </a:xfrm>
          <a:prstGeom prst="rect">
            <a:avLst/>
          </a:prstGeom>
          <a:noFill/>
          <a:ln w="9525">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cxnSp>
        <p:nvCxnSpPr>
          <p:cNvPr id="16387"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16388" name="矩形 41"/>
          <p:cNvSpPr/>
          <p:nvPr/>
        </p:nvSpPr>
        <p:spPr>
          <a:xfrm>
            <a:off x="8477250" y="239713"/>
            <a:ext cx="3492500" cy="366712"/>
          </a:xfrm>
          <a:prstGeom prst="rect">
            <a:avLst/>
          </a:prstGeom>
          <a:noFill/>
          <a:ln w="9525">
            <a:noFill/>
          </a:ln>
        </p:spPr>
        <p:txBody>
          <a:bodyPr>
            <a:spAutoFit/>
          </a:bodyPr>
          <a:p>
            <a:r>
              <a:rPr lang="zh-CN" altLang="en-US" b="1" dirty="0">
                <a:latin typeface="Calibri" panose="020F0502020204030204" pitchFamily="34" charset="0"/>
              </a:rPr>
              <a:t>二、马关壮族农民版画制作过程</a:t>
            </a:r>
            <a:endParaRPr lang="zh-CN" altLang="en-US" b="1" dirty="0">
              <a:latin typeface="Calibri" panose="020F0502020204030204" pitchFamily="34" charset="0"/>
            </a:endParaRPr>
          </a:p>
        </p:txBody>
      </p:sp>
      <p:cxnSp>
        <p:nvCxnSpPr>
          <p:cNvPr id="16389" name="直接连接符 47"/>
          <p:cNvCxnSpPr/>
          <p:nvPr/>
        </p:nvCxnSpPr>
        <p:spPr>
          <a:xfrm>
            <a:off x="8507413" y="765175"/>
            <a:ext cx="3500437" cy="0"/>
          </a:xfrm>
          <a:prstGeom prst="line">
            <a:avLst/>
          </a:prstGeom>
          <a:ln w="76200" cap="flat" cmpd="thinThick">
            <a:solidFill>
              <a:srgbClr val="FA061D"/>
            </a:solidFill>
            <a:prstDash val="solid"/>
            <a:headEnd type="none" w="med" len="med"/>
            <a:tailEnd type="none" w="med" len="med"/>
          </a:ln>
        </p:spPr>
      </p:cxnSp>
      <p:sp>
        <p:nvSpPr>
          <p:cNvPr id="16390"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16391" name="TextBox 6"/>
          <p:cNvSpPr txBox="1"/>
          <p:nvPr/>
        </p:nvSpPr>
        <p:spPr>
          <a:xfrm>
            <a:off x="1339850" y="484188"/>
            <a:ext cx="1439863" cy="2563812"/>
          </a:xfrm>
          <a:prstGeom prst="rect">
            <a:avLst/>
          </a:prstGeom>
          <a:noFill/>
          <a:ln w="9525">
            <a:noFill/>
          </a:ln>
        </p:spPr>
        <p:txBody>
          <a:bodyPr>
            <a:spAutoFit/>
          </a:bodyPr>
          <a:p>
            <a:r>
              <a:rPr lang="zh-CN" altLang="en-US" dirty="0">
                <a:latin typeface="Calibri" panose="020F0502020204030204" pitchFamily="34" charset="0"/>
              </a:rPr>
              <a:t> 经过这六个步骤，一幅黑白木刻版画就完成了，装裱后就成了我们展室内一幅幅作品了。</a:t>
            </a:r>
            <a:endParaRPr lang="zh-CN" altLang="en-US" dirty="0">
              <a:latin typeface="Calibri" panose="020F0502020204030204" pitchFamily="34" charset="0"/>
            </a:endParaRPr>
          </a:p>
          <a:p>
            <a:endParaRPr lang="zh-CN" altLang="en-US" dirty="0">
              <a:latin typeface="Calibri" panose="020F0502020204030204" pitchFamily="34" charset="0"/>
            </a:endParaRPr>
          </a:p>
        </p:txBody>
      </p:sp>
      <p:pic>
        <p:nvPicPr>
          <p:cNvPr id="16392" name="Picture 12" descr="10"/>
          <p:cNvPicPr>
            <a:picLocks noChangeAspect="1"/>
          </p:cNvPicPr>
          <p:nvPr/>
        </p:nvPicPr>
        <p:blipFill>
          <a:blip r:embed="rId1"/>
          <a:stretch>
            <a:fillRect/>
          </a:stretch>
        </p:blipFill>
        <p:spPr>
          <a:xfrm>
            <a:off x="3170238" y="1736725"/>
            <a:ext cx="4002087" cy="3198813"/>
          </a:xfrm>
          <a:prstGeom prst="rect">
            <a:avLst/>
          </a:prstGeom>
          <a:noFill/>
          <a:ln w="9525">
            <a:noFill/>
          </a:ln>
        </p:spPr>
      </p:pic>
      <p:pic>
        <p:nvPicPr>
          <p:cNvPr id="16393" name="Picture 13" descr="11"/>
          <p:cNvPicPr>
            <a:picLocks noChangeAspect="1"/>
          </p:cNvPicPr>
          <p:nvPr/>
        </p:nvPicPr>
        <p:blipFill>
          <a:blip r:embed="rId2"/>
          <a:stretch>
            <a:fillRect/>
          </a:stretch>
        </p:blipFill>
        <p:spPr>
          <a:xfrm>
            <a:off x="7689850" y="1728788"/>
            <a:ext cx="3875088" cy="3194050"/>
          </a:xfrm>
          <a:prstGeom prst="rect">
            <a:avLst/>
          </a:prstGeom>
          <a:noFill/>
          <a:ln w="9525">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1"/>
          <p:cNvSpPr/>
          <p:nvPr/>
        </p:nvSpPr>
        <p:spPr>
          <a:xfrm>
            <a:off x="198438"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sp>
        <p:nvSpPr>
          <p:cNvPr id="17411" name="矩形 5"/>
          <p:cNvSpPr/>
          <p:nvPr/>
        </p:nvSpPr>
        <p:spPr>
          <a:xfrm>
            <a:off x="493713" y="1401763"/>
            <a:ext cx="2281237" cy="701675"/>
          </a:xfrm>
          <a:prstGeom prst="rect">
            <a:avLst/>
          </a:prstGeom>
          <a:noFill/>
          <a:ln w="9525">
            <a:noFill/>
          </a:ln>
        </p:spPr>
        <p:txBody>
          <a:bodyPr wrap="none">
            <a:spAutoFit/>
          </a:bodyPr>
          <a:p>
            <a:r>
              <a:rPr lang="zh-CN" altLang="en-US" sz="2000" b="1" dirty="0">
                <a:solidFill>
                  <a:srgbClr val="FCE5C4"/>
                </a:solidFill>
                <a:latin typeface="Calibri" panose="020F0502020204030204" pitchFamily="34" charset="0"/>
                <a:ea typeface="黑体" panose="02010600030101010101" pitchFamily="2" charset="-122"/>
              </a:rPr>
              <a:t>三、马关壮族农民</a:t>
            </a:r>
            <a:endParaRPr lang="zh-CN" altLang="en-US" sz="2000" b="1" dirty="0">
              <a:solidFill>
                <a:srgbClr val="FCE5C4"/>
              </a:solidFill>
              <a:latin typeface="Calibri" panose="020F0502020204030204" pitchFamily="34" charset="0"/>
              <a:ea typeface="黑体" panose="02010600030101010101" pitchFamily="2" charset="-122"/>
            </a:endParaRPr>
          </a:p>
          <a:p>
            <a:r>
              <a:rPr lang="zh-CN" altLang="en-US" sz="2000" b="1" dirty="0">
                <a:solidFill>
                  <a:srgbClr val="FCE5C4"/>
                </a:solidFill>
                <a:latin typeface="Calibri" panose="020F0502020204030204" pitchFamily="34" charset="0"/>
                <a:ea typeface="黑体" panose="02010600030101010101" pitchFamily="2" charset="-122"/>
              </a:rPr>
              <a:t>版画主要作品赏析</a:t>
            </a:r>
            <a:r>
              <a:rPr lang="zh-CN" altLang="en-US" dirty="0">
                <a:latin typeface="Calibri" panose="020F0502020204030204" pitchFamily="34" charset="0"/>
              </a:rPr>
              <a:t> </a:t>
            </a:r>
            <a:endParaRPr lang="zh-CN" altLang="zh-CN" dirty="0">
              <a:latin typeface="Calibri" panose="020F0502020204030204" pitchFamily="34" charset="0"/>
            </a:endParaRPr>
          </a:p>
        </p:txBody>
      </p:sp>
      <p:sp>
        <p:nvSpPr>
          <p:cNvPr id="17412" name="矩形 6"/>
          <p:cNvSpPr/>
          <p:nvPr/>
        </p:nvSpPr>
        <p:spPr>
          <a:xfrm>
            <a:off x="649288" y="282575"/>
            <a:ext cx="1258887" cy="1157288"/>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17413" name="矩形 37"/>
          <p:cNvSpPr/>
          <p:nvPr/>
        </p:nvSpPr>
        <p:spPr>
          <a:xfrm>
            <a:off x="641350" y="2109788"/>
            <a:ext cx="1258888" cy="257175"/>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17414" name="TextBox 12"/>
          <p:cNvSpPr txBox="1"/>
          <p:nvPr/>
        </p:nvSpPr>
        <p:spPr>
          <a:xfrm>
            <a:off x="3895725" y="798513"/>
            <a:ext cx="793750" cy="1189037"/>
          </a:xfrm>
          <a:prstGeom prst="rect">
            <a:avLst/>
          </a:prstGeom>
          <a:noFill/>
          <a:ln w="9525">
            <a:noFill/>
          </a:ln>
        </p:spPr>
        <p:txBody>
          <a:bodyPr wrap="none">
            <a:spAutoFit/>
          </a:bodyPr>
          <a:p>
            <a:r>
              <a:rPr lang="en-US" altLang="zh-CN" sz="7200" dirty="0">
                <a:solidFill>
                  <a:schemeClr val="bg1"/>
                </a:solidFill>
                <a:latin typeface="BusterD" pitchFamily="2" charset="0"/>
              </a:rPr>
              <a:t>A</a:t>
            </a:r>
            <a:endParaRPr lang="zh-CN" altLang="en-US" sz="7200" dirty="0">
              <a:solidFill>
                <a:schemeClr val="bg1"/>
              </a:solidFill>
              <a:latin typeface="BusterD" pitchFamily="2" charset="0"/>
            </a:endParaRPr>
          </a:p>
        </p:txBody>
      </p:sp>
      <p:sp>
        <p:nvSpPr>
          <p:cNvPr id="17415" name="TextBox 39"/>
          <p:cNvSpPr txBox="1"/>
          <p:nvPr/>
        </p:nvSpPr>
        <p:spPr>
          <a:xfrm>
            <a:off x="7080250" y="4762500"/>
            <a:ext cx="844550" cy="1189038"/>
          </a:xfrm>
          <a:prstGeom prst="rect">
            <a:avLst/>
          </a:prstGeom>
          <a:noFill/>
          <a:ln w="9525">
            <a:noFill/>
          </a:ln>
        </p:spPr>
        <p:txBody>
          <a:bodyPr wrap="none">
            <a:spAutoFit/>
          </a:bodyPr>
          <a:p>
            <a:r>
              <a:rPr lang="en-US" altLang="zh-CN" sz="7200" dirty="0">
                <a:solidFill>
                  <a:schemeClr val="bg1"/>
                </a:solidFill>
                <a:latin typeface="BusterD" pitchFamily="2" charset="0"/>
              </a:rPr>
              <a:t>C</a:t>
            </a:r>
            <a:endParaRPr lang="zh-CN" altLang="en-US" sz="7200" dirty="0">
              <a:solidFill>
                <a:schemeClr val="bg1"/>
              </a:solidFill>
              <a:latin typeface="BusterD" pitchFamily="2" charset="0"/>
            </a:endParaRPr>
          </a:p>
        </p:txBody>
      </p:sp>
      <p:sp>
        <p:nvSpPr>
          <p:cNvPr id="17416" name="TextBox 40"/>
          <p:cNvSpPr txBox="1"/>
          <p:nvPr/>
        </p:nvSpPr>
        <p:spPr>
          <a:xfrm>
            <a:off x="5395913" y="2738438"/>
            <a:ext cx="793750" cy="1189037"/>
          </a:xfrm>
          <a:prstGeom prst="rect">
            <a:avLst/>
          </a:prstGeom>
          <a:noFill/>
          <a:ln w="9525">
            <a:noFill/>
          </a:ln>
        </p:spPr>
        <p:txBody>
          <a:bodyPr wrap="none">
            <a:spAutoFit/>
          </a:bodyPr>
          <a:p>
            <a:r>
              <a:rPr lang="en-US" altLang="zh-CN" sz="7200" dirty="0">
                <a:solidFill>
                  <a:schemeClr val="bg1"/>
                </a:solidFill>
                <a:latin typeface="BusterD" pitchFamily="2" charset="0"/>
              </a:rPr>
              <a:t>B</a:t>
            </a:r>
            <a:endParaRPr lang="zh-CN" altLang="en-US" sz="7200" dirty="0">
              <a:solidFill>
                <a:schemeClr val="bg1"/>
              </a:solidFill>
              <a:latin typeface="BusterD" pitchFamily="2" charset="0"/>
            </a:endParaRPr>
          </a:p>
        </p:txBody>
      </p:sp>
      <p:sp>
        <p:nvSpPr>
          <p:cNvPr id="17417" name="TextBox 13"/>
          <p:cNvSpPr txBox="1"/>
          <p:nvPr/>
        </p:nvSpPr>
        <p:spPr>
          <a:xfrm>
            <a:off x="4838700" y="1139825"/>
            <a:ext cx="3905250" cy="400050"/>
          </a:xfrm>
          <a:prstGeom prst="rect">
            <a:avLst/>
          </a:prstGeom>
          <a:noFill/>
          <a:ln w="9525">
            <a:noFill/>
          </a:ln>
        </p:spPr>
        <p:txBody>
          <a:bodyPr>
            <a:spAutoFit/>
          </a:bodyPr>
          <a:p>
            <a:r>
              <a:rPr lang="zh-CN" altLang="zh-CN" sz="2000" b="1" dirty="0">
                <a:solidFill>
                  <a:schemeClr val="bg1"/>
                </a:solidFill>
                <a:latin typeface="Calibri" panose="020F0502020204030204" pitchFamily="34" charset="0"/>
              </a:rPr>
              <a:t>内容质朴、语言朴实、原创性强</a:t>
            </a:r>
            <a:r>
              <a:rPr lang="zh-CN" altLang="en-US" b="1" dirty="0">
                <a:latin typeface="Calibri" panose="020F0502020204030204" pitchFamily="34" charset="0"/>
              </a:rPr>
              <a:t>	</a:t>
            </a:r>
            <a:endParaRPr lang="zh-CN" altLang="zh-CN" b="1" dirty="0">
              <a:latin typeface="Calibri" panose="020F0502020204030204" pitchFamily="34" charset="0"/>
            </a:endParaRPr>
          </a:p>
        </p:txBody>
      </p:sp>
      <p:sp>
        <p:nvSpPr>
          <p:cNvPr id="17418" name="TextBox 42"/>
          <p:cNvSpPr txBox="1"/>
          <p:nvPr/>
        </p:nvSpPr>
        <p:spPr>
          <a:xfrm>
            <a:off x="6308725" y="3176588"/>
            <a:ext cx="2624138" cy="708025"/>
          </a:xfrm>
          <a:prstGeom prst="rect">
            <a:avLst/>
          </a:prstGeom>
          <a:noFill/>
          <a:ln w="9525">
            <a:noFill/>
          </a:ln>
        </p:spPr>
        <p:txBody>
          <a:bodyPr>
            <a:spAutoFit/>
          </a:bodyPr>
          <a:p>
            <a:r>
              <a:rPr lang="zh-CN" altLang="en-US" sz="2000" b="1" dirty="0">
                <a:solidFill>
                  <a:schemeClr val="bg1"/>
                </a:solidFill>
                <a:latin typeface="Calibri" panose="020F0502020204030204" pitchFamily="34" charset="0"/>
              </a:rPr>
              <a:t>刀法简单、趣味性强</a:t>
            </a:r>
            <a:endParaRPr lang="zh-CN" altLang="en-US" sz="2000" b="1" dirty="0">
              <a:solidFill>
                <a:schemeClr val="bg1"/>
              </a:solidFill>
              <a:latin typeface="Calibri" panose="020F0502020204030204" pitchFamily="34" charset="0"/>
            </a:endParaRPr>
          </a:p>
          <a:p>
            <a:endParaRPr lang="zh-CN" altLang="zh-CN" sz="2000" dirty="0">
              <a:latin typeface="Calibri" panose="020F0502020204030204" pitchFamily="34" charset="0"/>
            </a:endParaRPr>
          </a:p>
        </p:txBody>
      </p:sp>
      <p:cxnSp>
        <p:nvCxnSpPr>
          <p:cNvPr id="17419" name="直接连接符 43"/>
          <p:cNvCxnSpPr/>
          <p:nvPr/>
        </p:nvCxnSpPr>
        <p:spPr>
          <a:xfrm>
            <a:off x="5426075" y="3762375"/>
            <a:ext cx="3502025" cy="0"/>
          </a:xfrm>
          <a:prstGeom prst="line">
            <a:avLst/>
          </a:prstGeom>
          <a:ln w="76200" cap="flat" cmpd="thinThick">
            <a:solidFill>
              <a:srgbClr val="FCE5C4"/>
            </a:solidFill>
            <a:prstDash val="solid"/>
            <a:headEnd type="none" w="med" len="med"/>
            <a:tailEnd type="none" w="med" len="med"/>
          </a:ln>
        </p:spPr>
      </p:cxnSp>
      <p:sp>
        <p:nvSpPr>
          <p:cNvPr id="17420" name="TextBox 44"/>
          <p:cNvSpPr txBox="1"/>
          <p:nvPr/>
        </p:nvSpPr>
        <p:spPr>
          <a:xfrm>
            <a:off x="8043863" y="5210175"/>
            <a:ext cx="2092325" cy="708025"/>
          </a:xfrm>
          <a:prstGeom prst="rect">
            <a:avLst/>
          </a:prstGeom>
          <a:noFill/>
          <a:ln w="9525">
            <a:noFill/>
          </a:ln>
        </p:spPr>
        <p:txBody>
          <a:bodyPr>
            <a:spAutoFit/>
          </a:bodyPr>
          <a:p>
            <a:r>
              <a:rPr lang="zh-CN" altLang="en-US" sz="2000" b="1" dirty="0">
                <a:solidFill>
                  <a:schemeClr val="bg1"/>
                </a:solidFill>
                <a:latin typeface="Calibri" panose="020F0502020204030204" pitchFamily="34" charset="0"/>
              </a:rPr>
              <a:t>装饰性特点</a:t>
            </a:r>
            <a:endParaRPr lang="zh-CN" altLang="zh-CN" sz="2000" b="1" dirty="0">
              <a:solidFill>
                <a:schemeClr val="bg1"/>
              </a:solidFill>
              <a:latin typeface="Calibri" panose="020F0502020204030204" pitchFamily="34" charset="0"/>
            </a:endParaRPr>
          </a:p>
          <a:p>
            <a:endParaRPr lang="zh-CN" altLang="zh-CN" sz="2000" dirty="0">
              <a:latin typeface="Calibri" panose="020F0502020204030204" pitchFamily="34" charset="0"/>
            </a:endParaRPr>
          </a:p>
        </p:txBody>
      </p:sp>
      <p:cxnSp>
        <p:nvCxnSpPr>
          <p:cNvPr id="17421" name="直接连接符 45"/>
          <p:cNvCxnSpPr/>
          <p:nvPr/>
        </p:nvCxnSpPr>
        <p:spPr>
          <a:xfrm>
            <a:off x="7131050" y="5795963"/>
            <a:ext cx="3502025" cy="0"/>
          </a:xfrm>
          <a:prstGeom prst="line">
            <a:avLst/>
          </a:prstGeom>
          <a:ln w="76200" cap="flat" cmpd="thinThick">
            <a:solidFill>
              <a:srgbClr val="FCE5C4"/>
            </a:solidFill>
            <a:prstDash val="solid"/>
            <a:headEnd type="none" w="med" len="med"/>
            <a:tailEnd type="none" w="med" len="med"/>
          </a:ln>
        </p:spPr>
      </p:cxnSp>
      <p:cxnSp>
        <p:nvCxnSpPr>
          <p:cNvPr id="17422" name="直接连接符 47"/>
          <p:cNvCxnSpPr/>
          <p:nvPr/>
        </p:nvCxnSpPr>
        <p:spPr>
          <a:xfrm>
            <a:off x="3892550" y="1793875"/>
            <a:ext cx="3502025" cy="0"/>
          </a:xfrm>
          <a:prstGeom prst="line">
            <a:avLst/>
          </a:prstGeom>
          <a:ln w="76200" cap="flat" cmpd="thinThick">
            <a:solidFill>
              <a:srgbClr val="FCE5C4"/>
            </a:solidFill>
            <a:prstDash val="solid"/>
            <a:headEnd type="none" w="med" len="med"/>
            <a:tailEnd type="none" w="med" len="med"/>
          </a:ln>
        </p:spPr>
      </p:cxnSp>
      <p:pic>
        <p:nvPicPr>
          <p:cNvPr id="17423" name="Picture 16" descr="卢正林〈六月花饭香〉"/>
          <p:cNvPicPr>
            <a:picLocks noChangeAspect="1"/>
          </p:cNvPicPr>
          <p:nvPr/>
        </p:nvPicPr>
        <p:blipFill>
          <a:blip r:embed="rId1"/>
          <a:stretch>
            <a:fillRect/>
          </a:stretch>
        </p:blipFill>
        <p:spPr>
          <a:xfrm>
            <a:off x="512763" y="3021013"/>
            <a:ext cx="4848225" cy="3449637"/>
          </a:xfrm>
          <a:prstGeom prst="rect">
            <a:avLst/>
          </a:prstGeom>
          <a:noFill/>
          <a:ln w="9525">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矩形 1"/>
          <p:cNvSpPr/>
          <p:nvPr/>
        </p:nvSpPr>
        <p:spPr>
          <a:xfrm>
            <a:off x="161925"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18435"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sp>
        <p:nvSpPr>
          <p:cNvPr id="18436" name="TextBox 12"/>
          <p:cNvSpPr txBox="1"/>
          <p:nvPr/>
        </p:nvSpPr>
        <p:spPr>
          <a:xfrm>
            <a:off x="9979025" y="2239963"/>
            <a:ext cx="793750" cy="1189037"/>
          </a:xfrm>
          <a:prstGeom prst="rect">
            <a:avLst/>
          </a:prstGeom>
          <a:noFill/>
          <a:ln w="9525">
            <a:noFill/>
          </a:ln>
        </p:spPr>
        <p:txBody>
          <a:bodyPr wrap="none">
            <a:spAutoFit/>
          </a:bodyPr>
          <a:p>
            <a:r>
              <a:rPr lang="en-US" altLang="zh-CN" sz="7200" dirty="0">
                <a:solidFill>
                  <a:schemeClr val="bg1"/>
                </a:solidFill>
                <a:latin typeface="BusterD" pitchFamily="2" charset="0"/>
              </a:rPr>
              <a:t>A</a:t>
            </a:r>
            <a:endParaRPr lang="zh-CN" altLang="en-US" sz="7200" dirty="0">
              <a:solidFill>
                <a:schemeClr val="bg1"/>
              </a:solidFill>
              <a:latin typeface="BusterD" pitchFamily="2" charset="0"/>
            </a:endParaRPr>
          </a:p>
        </p:txBody>
      </p:sp>
      <p:sp>
        <p:nvSpPr>
          <p:cNvPr id="18437" name="TextBox 13"/>
          <p:cNvSpPr txBox="1"/>
          <p:nvPr/>
        </p:nvSpPr>
        <p:spPr>
          <a:xfrm>
            <a:off x="8582025" y="2347913"/>
            <a:ext cx="2092325" cy="915987"/>
          </a:xfrm>
          <a:prstGeom prst="rect">
            <a:avLst/>
          </a:prstGeom>
          <a:noFill/>
          <a:ln w="9525">
            <a:noFill/>
          </a:ln>
        </p:spPr>
        <p:txBody>
          <a:bodyPr>
            <a:spAutoFit/>
          </a:bodyPr>
          <a:p>
            <a:r>
              <a:rPr lang="zh-CN" altLang="zh-CN" b="1" dirty="0">
                <a:solidFill>
                  <a:schemeClr val="bg1"/>
                </a:solidFill>
                <a:latin typeface="Calibri" panose="020F0502020204030204" pitchFamily="34" charset="0"/>
                <a:ea typeface="黑体" panose="02010600030101010101" pitchFamily="2" charset="-122"/>
              </a:rPr>
              <a:t>内容质朴</a:t>
            </a:r>
            <a:endParaRPr lang="zh-CN" altLang="en-US" b="1" dirty="0">
              <a:solidFill>
                <a:schemeClr val="bg1"/>
              </a:solidFill>
              <a:latin typeface="Calibri" panose="020F0502020204030204" pitchFamily="34" charset="0"/>
              <a:ea typeface="黑体" panose="02010600030101010101" pitchFamily="2" charset="-122"/>
            </a:endParaRPr>
          </a:p>
          <a:p>
            <a:r>
              <a:rPr lang="zh-CN" altLang="zh-CN" b="1" dirty="0">
                <a:solidFill>
                  <a:schemeClr val="bg1"/>
                </a:solidFill>
                <a:latin typeface="Calibri" panose="020F0502020204030204" pitchFamily="34" charset="0"/>
                <a:ea typeface="黑体" panose="02010600030101010101" pitchFamily="2" charset="-122"/>
              </a:rPr>
              <a:t>语言朴实</a:t>
            </a:r>
            <a:endParaRPr lang="zh-CN" altLang="en-US" b="1" dirty="0">
              <a:solidFill>
                <a:schemeClr val="bg1"/>
              </a:solidFill>
              <a:latin typeface="Calibri" panose="020F0502020204030204" pitchFamily="34" charset="0"/>
              <a:ea typeface="黑体" panose="02010600030101010101" pitchFamily="2" charset="-122"/>
            </a:endParaRPr>
          </a:p>
          <a:p>
            <a:r>
              <a:rPr lang="zh-CN" altLang="zh-CN" b="1" dirty="0">
                <a:solidFill>
                  <a:schemeClr val="bg1"/>
                </a:solidFill>
                <a:latin typeface="Calibri" panose="020F0502020204030204" pitchFamily="34" charset="0"/>
                <a:ea typeface="黑体" panose="02010600030101010101" pitchFamily="2" charset="-122"/>
              </a:rPr>
              <a:t>原创性强</a:t>
            </a:r>
            <a:endParaRPr lang="zh-CN" altLang="en-US" b="1" dirty="0">
              <a:solidFill>
                <a:schemeClr val="bg1"/>
              </a:solidFill>
              <a:latin typeface="Calibri" panose="020F0502020204030204" pitchFamily="34" charset="0"/>
              <a:ea typeface="黑体" panose="02010600030101010101" pitchFamily="2" charset="-122"/>
            </a:endParaRPr>
          </a:p>
        </p:txBody>
      </p:sp>
      <p:cxnSp>
        <p:nvCxnSpPr>
          <p:cNvPr id="18438"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18439" name="矩形 41"/>
          <p:cNvSpPr/>
          <p:nvPr/>
        </p:nvSpPr>
        <p:spPr>
          <a:xfrm>
            <a:off x="885825" y="1009650"/>
            <a:ext cx="4338638" cy="4211638"/>
          </a:xfrm>
          <a:prstGeom prst="rect">
            <a:avLst/>
          </a:prstGeom>
          <a:noFill/>
          <a:ln w="9525">
            <a:noFill/>
          </a:ln>
        </p:spPr>
        <p:txBody>
          <a:bodyPr>
            <a:spAutoFit/>
          </a:bodyPr>
          <a:p>
            <a:r>
              <a:rPr lang="zh-CN" altLang="en-US" dirty="0">
                <a:solidFill>
                  <a:schemeClr val="bg1"/>
                </a:solidFill>
                <a:latin typeface="Calibri" panose="020F0502020204030204" pitchFamily="34" charset="0"/>
              </a:rPr>
              <a:t>中国人常常认为人和物可以相互的渗透和转化，以及人的思想情感意识可以转化到物上，使得物和人同样可以拥有情感意识等，同时物又可以向人转化和渗透，人也可以具有物所具有的某些特征，而这种意识在民间艺人创造版画的过程中，不自觉的被这种思维方式所影响，农民们便集体无意识使用某些较为固定的图像去表达内心的憧憬和向往。此外带有强烈的农耕文化的色彩印记的特征，构成了马关阿峨新寨农民版画的主题往往以庄稼丰收、嫁娶等农民心中的愿景为主旋律。马关阿峨新寨农民版画艺术在表现形式上与国内其他地区的版画有较大差异，主要以民族生活题材为主，画面质朴清雅。</a:t>
            </a:r>
            <a:endParaRPr lang="zh-CN" altLang="en-US" dirty="0">
              <a:solidFill>
                <a:schemeClr val="bg1"/>
              </a:solidFill>
              <a:latin typeface="Calibri" panose="020F050202020403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19459"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sp>
        <p:nvSpPr>
          <p:cNvPr id="19460" name="TextBox 13"/>
          <p:cNvSpPr txBox="1"/>
          <p:nvPr/>
        </p:nvSpPr>
        <p:spPr>
          <a:xfrm>
            <a:off x="1106488" y="4949825"/>
            <a:ext cx="2092325" cy="366713"/>
          </a:xfrm>
          <a:prstGeom prst="rect">
            <a:avLst/>
          </a:prstGeom>
          <a:noFill/>
          <a:ln w="9525">
            <a:noFill/>
          </a:ln>
        </p:spPr>
        <p:txBody>
          <a:bodyPr>
            <a:spAutoFit/>
          </a:bodyPr>
          <a:p>
            <a:r>
              <a:rPr lang="zh-CN" altLang="zh-CN" dirty="0">
                <a:latin typeface="Calibri" panose="020F0502020204030204" pitchFamily="34" charset="0"/>
              </a:rPr>
              <a:t>内容质朴</a:t>
            </a:r>
            <a:endParaRPr lang="zh-CN" altLang="en-US" dirty="0">
              <a:latin typeface="Calibri" panose="020F0502020204030204" pitchFamily="34" charset="0"/>
            </a:endParaRPr>
          </a:p>
        </p:txBody>
      </p:sp>
      <p:cxnSp>
        <p:nvCxnSpPr>
          <p:cNvPr id="19461"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19462"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19463"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19464"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19465" name="TextBox 6"/>
          <p:cNvSpPr txBox="1"/>
          <p:nvPr/>
        </p:nvSpPr>
        <p:spPr>
          <a:xfrm>
            <a:off x="1439863" y="1350963"/>
            <a:ext cx="1439862" cy="641350"/>
          </a:xfrm>
          <a:prstGeom prst="rect">
            <a:avLst/>
          </a:prstGeom>
          <a:noFill/>
          <a:ln w="9525">
            <a:noFill/>
          </a:ln>
        </p:spPr>
        <p:txBody>
          <a:bodyPr>
            <a:spAutoFit/>
          </a:bodyPr>
          <a:p>
            <a:r>
              <a:rPr lang="en-US" altLang="zh-CN" dirty="0">
                <a:latin typeface="Calibri" panose="020F0502020204030204" pitchFamily="34" charset="0"/>
              </a:rPr>
              <a:t>《</a:t>
            </a:r>
            <a:r>
              <a:rPr lang="zh-CN" altLang="en-US" dirty="0">
                <a:latin typeface="Calibri" panose="020F0502020204030204" pitchFamily="34" charset="0"/>
              </a:rPr>
              <a:t>丰收</a:t>
            </a:r>
            <a:r>
              <a:rPr lang="en-US" altLang="zh-CN" dirty="0">
                <a:latin typeface="Calibri" panose="020F0502020204030204" pitchFamily="34" charset="0"/>
              </a:rPr>
              <a:t>》 </a:t>
            </a:r>
            <a:endParaRPr lang="zh-CN" altLang="en-US" dirty="0">
              <a:latin typeface="Calibri" panose="020F0502020204030204" pitchFamily="34" charset="0"/>
            </a:endParaRPr>
          </a:p>
          <a:p>
            <a:endParaRPr lang="zh-CN" altLang="en-US" dirty="0">
              <a:latin typeface="Calibri" panose="020F0502020204030204" pitchFamily="34" charset="0"/>
            </a:endParaRPr>
          </a:p>
        </p:txBody>
      </p:sp>
      <p:pic>
        <p:nvPicPr>
          <p:cNvPr id="19466" name="图片 244" descr="2002年卢正林《收草果》.JPG"/>
          <p:cNvPicPr>
            <a:picLocks noChangeAspect="1"/>
          </p:cNvPicPr>
          <p:nvPr/>
        </p:nvPicPr>
        <p:blipFill>
          <a:blip r:embed="rId1"/>
          <a:stretch>
            <a:fillRect/>
          </a:stretch>
        </p:blipFill>
        <p:spPr>
          <a:xfrm>
            <a:off x="3989388" y="757238"/>
            <a:ext cx="7980362" cy="4687887"/>
          </a:xfrm>
          <a:prstGeom prst="rect">
            <a:avLst/>
          </a:prstGeom>
          <a:noFill/>
          <a:ln w="9525">
            <a:noFill/>
          </a:ln>
        </p:spPr>
      </p:pic>
      <p:sp>
        <p:nvSpPr>
          <p:cNvPr id="19467" name="TextBox 13"/>
          <p:cNvSpPr txBox="1"/>
          <p:nvPr/>
        </p:nvSpPr>
        <p:spPr>
          <a:xfrm>
            <a:off x="1106488" y="4949825"/>
            <a:ext cx="2092325" cy="641350"/>
          </a:xfrm>
          <a:prstGeom prst="rect">
            <a:avLst/>
          </a:prstGeom>
          <a:noFill/>
          <a:ln w="9525">
            <a:noFill/>
          </a:ln>
        </p:spPr>
        <p:txBody>
          <a:bodyPr>
            <a:spAutoFit/>
          </a:bodyPr>
          <a:p>
            <a:r>
              <a:rPr lang="zh-CN" altLang="zh-CN" dirty="0">
                <a:latin typeface="Calibri" panose="020F0502020204030204" pitchFamily="34" charset="0"/>
              </a:rPr>
              <a:t>内容质朴、语言朴实、原创性强</a:t>
            </a:r>
            <a:endParaRPr lang="zh-CN" altLang="en-US" dirty="0">
              <a:latin typeface="Calibri" panose="020F0502020204030204" pitchFamily="34" charset="0"/>
            </a:endParaRPr>
          </a:p>
        </p:txBody>
      </p:sp>
      <p:sp>
        <p:nvSpPr>
          <p:cNvPr id="19468" name="Rectangle 15"/>
          <p:cNvSpPr/>
          <p:nvPr/>
        </p:nvSpPr>
        <p:spPr>
          <a:xfrm>
            <a:off x="6802438" y="5389563"/>
            <a:ext cx="2941637" cy="366712"/>
          </a:xfrm>
          <a:prstGeom prst="rect">
            <a:avLst/>
          </a:prstGeom>
          <a:noFill/>
          <a:ln w="9525">
            <a:noFill/>
          </a:ln>
        </p:spPr>
        <p:txBody>
          <a:bodyPr wrap="none" anchor="ctr">
            <a:spAutoFit/>
          </a:bodyPr>
          <a:p>
            <a:r>
              <a:rPr lang="zh-CN" altLang="en-US" dirty="0">
                <a:latin typeface="Calibri" panose="020F0502020204030204" pitchFamily="34" charset="0"/>
              </a:rPr>
              <a:t>“丰收”的快乐隐于草果之中 </a:t>
            </a:r>
            <a:endParaRPr lang="zh-CN" altLang="en-US" dirty="0">
              <a:latin typeface="Calibri" panose="020F0502020204030204"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20483"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sp>
        <p:nvSpPr>
          <p:cNvPr id="20484" name="TextBox 13"/>
          <p:cNvSpPr txBox="1"/>
          <p:nvPr/>
        </p:nvSpPr>
        <p:spPr>
          <a:xfrm>
            <a:off x="692150" y="4908550"/>
            <a:ext cx="1925638" cy="646113"/>
          </a:xfrm>
          <a:prstGeom prst="rect">
            <a:avLst/>
          </a:prstGeom>
          <a:noFill/>
          <a:ln w="9525">
            <a:noFill/>
          </a:ln>
        </p:spPr>
        <p:txBody>
          <a:bodyPr>
            <a:spAutoFit/>
          </a:bodyPr>
          <a:p>
            <a:r>
              <a:rPr lang="zh-CN" altLang="zh-CN" dirty="0">
                <a:latin typeface="Calibri" panose="020F0502020204030204" pitchFamily="34" charset="0"/>
              </a:rPr>
              <a:t>内容质朴、语言朴实、原创性强</a:t>
            </a:r>
            <a:endParaRPr lang="zh-CN" altLang="en-US" dirty="0">
              <a:latin typeface="Calibri" panose="020F0502020204030204" pitchFamily="34" charset="0"/>
            </a:endParaRPr>
          </a:p>
        </p:txBody>
      </p:sp>
      <p:cxnSp>
        <p:nvCxnSpPr>
          <p:cNvPr id="20485" name="直接连接符 15"/>
          <p:cNvCxnSpPr/>
          <p:nvPr/>
        </p:nvCxnSpPr>
        <p:spPr>
          <a:xfrm flipV="1">
            <a:off x="177800" y="5583238"/>
            <a:ext cx="2635250" cy="39687"/>
          </a:xfrm>
          <a:prstGeom prst="line">
            <a:avLst/>
          </a:prstGeom>
          <a:ln w="76200" cap="flat" cmpd="thinThick">
            <a:solidFill>
              <a:srgbClr val="FA061D"/>
            </a:solidFill>
            <a:prstDash val="solid"/>
            <a:headEnd type="none" w="med" len="med"/>
            <a:tailEnd type="none" w="med" len="med"/>
          </a:ln>
        </p:spPr>
      </p:cxnSp>
      <p:sp>
        <p:nvSpPr>
          <p:cNvPr id="20486"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20487"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20488"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20489" name="TextBox 6"/>
          <p:cNvSpPr txBox="1"/>
          <p:nvPr/>
        </p:nvSpPr>
        <p:spPr>
          <a:xfrm>
            <a:off x="1246188" y="1450975"/>
            <a:ext cx="1511300" cy="677863"/>
          </a:xfrm>
          <a:prstGeom prst="rect">
            <a:avLst/>
          </a:prstGeom>
          <a:noFill/>
          <a:ln w="9525">
            <a:noFill/>
          </a:ln>
        </p:spPr>
        <p:txBody>
          <a:bodyPr>
            <a:spAutoFit/>
          </a:bodyPr>
          <a:p>
            <a:r>
              <a:rPr lang="en-US" altLang="zh-CN" sz="2000" b="1" dirty="0">
                <a:solidFill>
                  <a:schemeClr val="bg1"/>
                </a:solidFill>
                <a:latin typeface="Calibri" panose="020F0502020204030204" pitchFamily="34" charset="0"/>
              </a:rPr>
              <a:t>《</a:t>
            </a:r>
            <a:r>
              <a:rPr lang="zh-CN" altLang="en-US" sz="2000" b="1" dirty="0">
                <a:solidFill>
                  <a:schemeClr val="bg1"/>
                </a:solidFill>
                <a:latin typeface="Calibri" panose="020F0502020204030204" pitchFamily="34" charset="0"/>
              </a:rPr>
              <a:t>斗蟋蟀</a:t>
            </a:r>
            <a:r>
              <a:rPr lang="en-US" altLang="zh-CN" sz="2000" b="1" dirty="0">
                <a:solidFill>
                  <a:schemeClr val="bg1"/>
                </a:solidFill>
                <a:latin typeface="Calibri" panose="020F0502020204030204" pitchFamily="34" charset="0"/>
              </a:rPr>
              <a:t>》 </a:t>
            </a:r>
            <a:endParaRPr lang="zh-CN" altLang="en-US" sz="2000" b="1" dirty="0">
              <a:solidFill>
                <a:schemeClr val="bg1"/>
              </a:solidFill>
              <a:latin typeface="Calibri" panose="020F0502020204030204" pitchFamily="34" charset="0"/>
            </a:endParaRPr>
          </a:p>
          <a:p>
            <a:endParaRPr lang="zh-CN" altLang="en-US" dirty="0">
              <a:latin typeface="Calibri" panose="020F0502020204030204" pitchFamily="34" charset="0"/>
            </a:endParaRPr>
          </a:p>
        </p:txBody>
      </p:sp>
      <p:sp>
        <p:nvSpPr>
          <p:cNvPr id="20490" name="Rectangle 10"/>
          <p:cNvSpPr/>
          <p:nvPr/>
        </p:nvSpPr>
        <p:spPr>
          <a:xfrm>
            <a:off x="2505075" y="4878388"/>
            <a:ext cx="5713413" cy="641350"/>
          </a:xfrm>
          <a:prstGeom prst="rect">
            <a:avLst/>
          </a:prstGeom>
          <a:noFill/>
          <a:ln w="9525">
            <a:noFill/>
          </a:ln>
        </p:spPr>
        <p:txBody>
          <a:bodyPr anchor="ctr">
            <a:spAutoFit/>
          </a:bodyPr>
          <a:p>
            <a:r>
              <a:rPr lang="en-US" altLang="zh-CN" dirty="0">
                <a:latin typeface="Calibri" panose="020F0502020204030204" pitchFamily="34" charset="0"/>
              </a:rPr>
              <a:t>《</a:t>
            </a:r>
            <a:r>
              <a:rPr lang="zh-CN" altLang="en-US" dirty="0">
                <a:latin typeface="Calibri" panose="020F0502020204030204" pitchFamily="34" charset="0"/>
              </a:rPr>
              <a:t>斗蟋蟀</a:t>
            </a:r>
            <a:r>
              <a:rPr lang="en-US" altLang="zh-CN" dirty="0">
                <a:latin typeface="Calibri" panose="020F0502020204030204" pitchFamily="34" charset="0"/>
              </a:rPr>
              <a:t>》</a:t>
            </a:r>
            <a:r>
              <a:rPr lang="zh-CN" altLang="en-US" dirty="0">
                <a:latin typeface="Calibri" panose="020F0502020204030204" pitchFamily="34" charset="0"/>
              </a:rPr>
              <a:t>里田间地头的农民在劳动休息之余，也不忘记进行娱乐。</a:t>
            </a:r>
            <a:endParaRPr lang="en-US" altLang="zh-CN" dirty="0">
              <a:latin typeface="Calibri" panose="020F0502020204030204" pitchFamily="34" charset="0"/>
            </a:endParaRPr>
          </a:p>
        </p:txBody>
      </p:sp>
      <p:pic>
        <p:nvPicPr>
          <p:cNvPr id="20491" name="图片 247" descr="《田间斗蟋蟀》侬凤琼2008年25X36.jpg"/>
          <p:cNvPicPr>
            <a:picLocks noChangeAspect="1"/>
          </p:cNvPicPr>
          <p:nvPr/>
        </p:nvPicPr>
        <p:blipFill>
          <a:blip r:embed="rId1"/>
          <a:stretch>
            <a:fillRect/>
          </a:stretch>
        </p:blipFill>
        <p:spPr>
          <a:xfrm>
            <a:off x="2916238" y="1246188"/>
            <a:ext cx="5018087" cy="3378200"/>
          </a:xfrm>
          <a:prstGeom prst="rect">
            <a:avLst/>
          </a:prstGeom>
          <a:noFill/>
          <a:ln w="9525">
            <a:noFill/>
          </a:ln>
        </p:spPr>
      </p:pic>
      <p:sp>
        <p:nvSpPr>
          <p:cNvPr id="20492" name="Rectangle 13"/>
          <p:cNvSpPr/>
          <p:nvPr/>
        </p:nvSpPr>
        <p:spPr>
          <a:xfrm>
            <a:off x="8408988" y="1268413"/>
            <a:ext cx="3405187" cy="4211637"/>
          </a:xfrm>
          <a:prstGeom prst="rect">
            <a:avLst/>
          </a:prstGeom>
          <a:noFill/>
          <a:ln w="9525">
            <a:noFill/>
          </a:ln>
        </p:spPr>
        <p:txBody>
          <a:bodyPr anchor="ctr">
            <a:spAutoFit/>
          </a:bodyPr>
          <a:p>
            <a:r>
              <a:rPr lang="zh-CN" altLang="en-US" dirty="0">
                <a:latin typeface="Calibri" panose="020F0502020204030204" pitchFamily="34" charset="0"/>
              </a:rPr>
              <a:t>马关阿峨新寨农民版画是集内容和形式为一体最具有原创性的艺术作品。它的内容丰富多元，并以其独特的形式感作为表现壮族深厚的文化内涵的载体。马关阿峨新寨版画在内容表现方面上没有模仿痕迹，又不违背艺术的规律。无论是表现壮乡风韵、民风民俗、幸福生活，还是田园牧歌题材，这是没有生活体验的人无法做到的。构图丰满，形式感强、遵循原创，给人以一种画面饱满的感觉。新寨农民在题材的选取上不拘一格，源自生活中是真实有趣的故事画面进行创作。 </a:t>
            </a:r>
            <a:endParaRPr lang="zh-CN" altLang="en-US" dirty="0">
              <a:latin typeface="Calibri" panose="020F0502020204030204" pitchFamily="34"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6D3"/>
        </a:solidFill>
        <a:effectLst/>
      </p:bgPr>
    </p:bg>
    <p:spTree>
      <p:nvGrpSpPr>
        <p:cNvPr id="1" name=""/>
        <p:cNvGrpSpPr/>
        <p:nvPr/>
      </p:nvGrpSpPr>
      <p:grpSpPr/>
      <p:sp>
        <p:nvSpPr>
          <p:cNvPr id="3074" name="矩形 1"/>
          <p:cNvSpPr/>
          <p:nvPr/>
        </p:nvSpPr>
        <p:spPr>
          <a:xfrm>
            <a:off x="211138" y="25400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grpSp>
        <p:nvGrpSpPr>
          <p:cNvPr id="3075" name="Group 4"/>
          <p:cNvGrpSpPr/>
          <p:nvPr/>
        </p:nvGrpSpPr>
        <p:grpSpPr>
          <a:xfrm rot="-2728821">
            <a:off x="4046538" y="-1049337"/>
            <a:ext cx="5902325" cy="8966200"/>
            <a:chOff x="7322" y="-1588"/>
            <a:chExt cx="5908195" cy="8965645"/>
          </a:xfrm>
        </p:grpSpPr>
        <p:grpSp>
          <p:nvGrpSpPr>
            <p:cNvPr id="3080" name="Group 5"/>
            <p:cNvGrpSpPr/>
            <p:nvPr/>
          </p:nvGrpSpPr>
          <p:grpSpPr>
            <a:xfrm>
              <a:off x="7322" y="-1588"/>
              <a:ext cx="5908195" cy="8965645"/>
              <a:chOff x="7322" y="-1588"/>
              <a:chExt cx="5908195" cy="8965645"/>
            </a:xfrm>
          </p:grpSpPr>
          <p:sp>
            <p:nvSpPr>
              <p:cNvPr id="3083" name="TextBox 27"/>
              <p:cNvSpPr txBox="1"/>
              <p:nvPr/>
            </p:nvSpPr>
            <p:spPr>
              <a:xfrm>
                <a:off x="3019669" y="3940629"/>
                <a:ext cx="554549" cy="5023428"/>
              </a:xfrm>
              <a:prstGeom prst="rect">
                <a:avLst/>
              </a:prstGeom>
              <a:noFill/>
              <a:ln w="9525">
                <a:noFill/>
              </a:ln>
            </p:spPr>
            <p:txBody>
              <a:bodyPr vert="eaVert">
                <a:spAutoFit/>
              </a:bodyPr>
              <a:p>
                <a:r>
                  <a:rPr lang="zh-CN" altLang="zh-CN" sz="2400" b="1" dirty="0">
                    <a:latin typeface="Calibri" panose="020F0502020204030204" pitchFamily="34" charset="0"/>
                    <a:ea typeface="黑体" panose="02010600030101010101" pitchFamily="2" charset="-122"/>
                  </a:rPr>
                  <a:t>三、马关壮族农民版画主要作品赏析</a:t>
                </a:r>
                <a:endParaRPr lang="zh-CN" altLang="zh-CN" sz="2400" b="1" dirty="0">
                  <a:latin typeface="Calibri" panose="020F0502020204030204" pitchFamily="34" charset="0"/>
                  <a:ea typeface="黑体" panose="02010600030101010101" pitchFamily="2" charset="-122"/>
                </a:endParaRPr>
              </a:p>
            </p:txBody>
          </p:sp>
          <p:sp>
            <p:nvSpPr>
              <p:cNvPr id="3084" name="TextBox 28"/>
              <p:cNvSpPr txBox="1"/>
              <p:nvPr/>
            </p:nvSpPr>
            <p:spPr>
              <a:xfrm>
                <a:off x="7322" y="-1588"/>
                <a:ext cx="549821" cy="4268916"/>
              </a:xfrm>
              <a:prstGeom prst="rect">
                <a:avLst/>
              </a:prstGeom>
              <a:noFill/>
              <a:ln w="9525">
                <a:noFill/>
              </a:ln>
            </p:spPr>
            <p:txBody>
              <a:bodyPr vert="eaVert">
                <a:spAutoFit/>
              </a:bodyPr>
              <a:p>
                <a:r>
                  <a:rPr lang="zh-CN" altLang="zh-CN" sz="2400" b="1" dirty="0">
                    <a:latin typeface="Calibri" panose="020F0502020204030204" pitchFamily="34" charset="0"/>
                    <a:ea typeface="黑体" panose="02010600030101010101" pitchFamily="2" charset="-122"/>
                  </a:rPr>
                  <a:t>一、马关壮族农民版画概况</a:t>
                </a:r>
                <a:endParaRPr lang="zh-CN" altLang="zh-CN" sz="2400" b="1" dirty="0">
                  <a:latin typeface="Calibri" panose="020F0502020204030204" pitchFamily="34" charset="0"/>
                  <a:ea typeface="黑体" panose="02010600030101010101" pitchFamily="2" charset="-122"/>
                </a:endParaRPr>
              </a:p>
            </p:txBody>
          </p:sp>
          <p:sp>
            <p:nvSpPr>
              <p:cNvPr id="3085" name="矩形 29"/>
              <p:cNvSpPr/>
              <p:nvPr/>
            </p:nvSpPr>
            <p:spPr>
              <a:xfrm>
                <a:off x="71887" y="3388889"/>
                <a:ext cx="5843630" cy="646331"/>
              </a:xfrm>
              <a:prstGeom prst="rect">
                <a:avLst/>
              </a:prstGeom>
              <a:noFill/>
              <a:ln w="9525">
                <a:noFill/>
              </a:ln>
            </p:spPr>
            <p:txBody>
              <a:bodyPr>
                <a:spAutoFit/>
              </a:bodyPr>
              <a:p>
                <a:endParaRPr lang="zh-CN" altLang="en-US" sz="3600" b="1" dirty="0">
                  <a:solidFill>
                    <a:schemeClr val="bg1"/>
                  </a:solidFill>
                  <a:latin typeface="Britannic Bold" panose="020B0903060703020204" pitchFamily="2" charset="0"/>
                </a:endParaRPr>
              </a:p>
            </p:txBody>
          </p:sp>
        </p:grpSp>
        <p:sp>
          <p:nvSpPr>
            <p:cNvPr id="3081" name="TextBox 25"/>
            <p:cNvSpPr txBox="1"/>
            <p:nvPr/>
          </p:nvSpPr>
          <p:spPr>
            <a:xfrm>
              <a:off x="4589450" y="3929180"/>
              <a:ext cx="554549" cy="3550043"/>
            </a:xfrm>
            <a:prstGeom prst="rect">
              <a:avLst/>
            </a:prstGeom>
            <a:noFill/>
            <a:ln w="9525">
              <a:noFill/>
            </a:ln>
          </p:spPr>
          <p:txBody>
            <a:bodyPr vert="eaVert">
              <a:spAutoFit/>
            </a:bodyPr>
            <a:p>
              <a:r>
                <a:rPr lang="zh-CN" altLang="zh-CN" sz="2400" b="1" dirty="0">
                  <a:latin typeface="Calibri" panose="020F0502020204030204" pitchFamily="34" charset="0"/>
                  <a:ea typeface="黑体" panose="02010600030101010101" pitchFamily="2" charset="-122"/>
                </a:rPr>
                <a:t>四、现状与发展</a:t>
              </a:r>
              <a:r>
                <a:rPr lang="zh-CN" altLang="en-US" sz="2400" b="1" dirty="0">
                  <a:latin typeface="Calibri" panose="020F0502020204030204" pitchFamily="34" charset="0"/>
                  <a:ea typeface="黑体" panose="02010600030101010101" pitchFamily="2" charset="-122"/>
                </a:rPr>
                <a:t>建议</a:t>
              </a:r>
              <a:endParaRPr lang="zh-CN" altLang="zh-CN" sz="2400" b="1" dirty="0">
                <a:latin typeface="Calibri" panose="020F0502020204030204" pitchFamily="34" charset="0"/>
                <a:ea typeface="黑体" panose="02010600030101010101" pitchFamily="2" charset="-122"/>
              </a:endParaRPr>
            </a:p>
          </p:txBody>
        </p:sp>
        <p:sp>
          <p:nvSpPr>
            <p:cNvPr id="3082" name="矩形 26"/>
            <p:cNvSpPr/>
            <p:nvPr/>
          </p:nvSpPr>
          <p:spPr>
            <a:xfrm>
              <a:off x="881613" y="2714705"/>
              <a:ext cx="924248" cy="4488310"/>
            </a:xfrm>
            <a:prstGeom prst="rect">
              <a:avLst/>
            </a:prstGeom>
            <a:noFill/>
            <a:ln w="9525">
              <a:noFill/>
            </a:ln>
          </p:spPr>
          <p:txBody>
            <a:bodyPr vert="eaVert">
              <a:spAutoFit/>
            </a:bodyPr>
            <a:p>
              <a:r>
                <a:rPr lang="zh-CN" altLang="zh-CN" sz="2400" b="1" dirty="0">
                  <a:latin typeface="Calibri" panose="020F0502020204030204" pitchFamily="34" charset="0"/>
                  <a:ea typeface="黑体" panose="02010600030101010101" pitchFamily="2" charset="-122"/>
                </a:rPr>
                <a:t>二、马关壮族农民版画制作过程</a:t>
              </a:r>
              <a:endParaRPr lang="zh-CN" altLang="zh-CN" sz="2400" b="1" dirty="0">
                <a:latin typeface="Calibri" panose="020F0502020204030204" pitchFamily="34" charset="0"/>
                <a:ea typeface="黑体" panose="02010600030101010101" pitchFamily="2" charset="-122"/>
              </a:endParaRPr>
            </a:p>
            <a:p>
              <a:endParaRPr lang="zh-CN" altLang="en-US" sz="2400" b="1" dirty="0">
                <a:solidFill>
                  <a:srgbClr val="FCE5C4"/>
                </a:solidFill>
                <a:latin typeface="Calibri" panose="020F0502020204030204" pitchFamily="34" charset="0"/>
                <a:ea typeface="黑体" panose="02010600030101010101" pitchFamily="2" charset="-122"/>
              </a:endParaRPr>
            </a:p>
          </p:txBody>
        </p:sp>
      </p:grpSp>
      <p:cxnSp>
        <p:nvCxnSpPr>
          <p:cNvPr id="3076" name="直接连接符 30"/>
          <p:cNvCxnSpPr/>
          <p:nvPr/>
        </p:nvCxnSpPr>
        <p:spPr>
          <a:xfrm flipV="1">
            <a:off x="5888038" y="1112838"/>
            <a:ext cx="2595562" cy="2667000"/>
          </a:xfrm>
          <a:prstGeom prst="line">
            <a:avLst/>
          </a:prstGeom>
          <a:ln w="28575" cap="flat" cmpd="sng">
            <a:solidFill>
              <a:schemeClr val="bg1"/>
            </a:solidFill>
            <a:prstDash val="solid"/>
            <a:headEnd type="none" w="med" len="med"/>
            <a:tailEnd type="none" w="med" len="med"/>
          </a:ln>
        </p:spPr>
      </p:cxnSp>
      <p:pic>
        <p:nvPicPr>
          <p:cNvPr id="3077" name="直接连接符 34"/>
          <p:cNvPicPr/>
          <p:nvPr/>
        </p:nvPicPr>
        <p:blipFill>
          <a:blip r:embed="rId1"/>
          <a:stretch>
            <a:fillRect/>
          </a:stretch>
        </p:blipFill>
        <p:spPr>
          <a:xfrm>
            <a:off x="3952875" y="315913"/>
            <a:ext cx="3548063" cy="3608387"/>
          </a:xfrm>
          <a:prstGeom prst="rect">
            <a:avLst/>
          </a:prstGeom>
          <a:noFill/>
          <a:ln w="9525">
            <a:noFill/>
          </a:ln>
        </p:spPr>
      </p:pic>
      <p:pic>
        <p:nvPicPr>
          <p:cNvPr id="3078" name="直接连接符 35"/>
          <p:cNvPicPr/>
          <p:nvPr/>
        </p:nvPicPr>
        <p:blipFill>
          <a:blip r:embed="rId2"/>
          <a:stretch>
            <a:fillRect/>
          </a:stretch>
        </p:blipFill>
        <p:spPr>
          <a:xfrm>
            <a:off x="3938588" y="4687888"/>
            <a:ext cx="1908175" cy="1944687"/>
          </a:xfrm>
          <a:prstGeom prst="rect">
            <a:avLst/>
          </a:prstGeom>
          <a:noFill/>
          <a:ln w="9525">
            <a:noFill/>
          </a:ln>
        </p:spPr>
      </p:pic>
      <p:cxnSp>
        <p:nvCxnSpPr>
          <p:cNvPr id="3079" name="直接连接符 31"/>
          <p:cNvCxnSpPr/>
          <p:nvPr/>
        </p:nvCxnSpPr>
        <p:spPr>
          <a:xfrm>
            <a:off x="1724025" y="2305050"/>
            <a:ext cx="2833688" cy="2782888"/>
          </a:xfrm>
          <a:prstGeom prst="line">
            <a:avLst/>
          </a:prstGeom>
          <a:ln w="28575" cap="flat" cmpd="sng">
            <a:solidFill>
              <a:srgbClr val="FCE5C4"/>
            </a:solidFill>
            <a:prstDash val="solid"/>
            <a:headEnd type="none" w="med" len="med"/>
            <a:tailEnd type="none" w="med" len="med"/>
          </a:ln>
        </p:spPr>
      </p:cxn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cxnSp>
        <p:nvCxnSpPr>
          <p:cNvPr id="21507"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21508"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21509"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21510" name="矩形 16"/>
          <p:cNvSpPr/>
          <p:nvPr/>
        </p:nvSpPr>
        <p:spPr>
          <a:xfrm>
            <a:off x="1271588" y="196850"/>
            <a:ext cx="1749425"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21511" name="TextBox 6"/>
          <p:cNvSpPr txBox="1"/>
          <p:nvPr/>
        </p:nvSpPr>
        <p:spPr>
          <a:xfrm>
            <a:off x="1139825" y="1484313"/>
            <a:ext cx="2005013" cy="677862"/>
          </a:xfrm>
          <a:prstGeom prst="rect">
            <a:avLst/>
          </a:prstGeom>
          <a:noFill/>
          <a:ln w="9525">
            <a:noFill/>
          </a:ln>
        </p:spPr>
        <p:txBody>
          <a:bodyPr>
            <a:spAutoFit/>
          </a:bodyPr>
          <a:p>
            <a:r>
              <a:rPr lang="en-US" altLang="zh-CN" sz="2000" b="1" dirty="0">
                <a:solidFill>
                  <a:schemeClr val="bg1"/>
                </a:solidFill>
                <a:latin typeface="Calibri" panose="020F0502020204030204" pitchFamily="34" charset="0"/>
              </a:rPr>
              <a:t>《</a:t>
            </a:r>
            <a:r>
              <a:rPr lang="zh-CN" altLang="en-US" sz="2000" b="1" dirty="0">
                <a:solidFill>
                  <a:schemeClr val="bg1"/>
                </a:solidFill>
                <a:latin typeface="Calibri" panose="020F0502020204030204" pitchFamily="34" charset="0"/>
              </a:rPr>
              <a:t>壮乡风雨桥</a:t>
            </a:r>
            <a:r>
              <a:rPr lang="en-US" altLang="zh-CN" sz="2000" b="1" dirty="0">
                <a:solidFill>
                  <a:schemeClr val="bg1"/>
                </a:solidFill>
                <a:latin typeface="Calibri" panose="020F0502020204030204" pitchFamily="34" charset="0"/>
              </a:rPr>
              <a:t>》 </a:t>
            </a:r>
            <a:endParaRPr lang="zh-CN" altLang="en-US" sz="2000" b="1" dirty="0">
              <a:solidFill>
                <a:schemeClr val="bg1"/>
              </a:solidFill>
              <a:latin typeface="Calibri" panose="020F0502020204030204" pitchFamily="34" charset="0"/>
            </a:endParaRPr>
          </a:p>
          <a:p>
            <a:endParaRPr lang="zh-CN" altLang="en-US" dirty="0">
              <a:latin typeface="Calibri" panose="020F0502020204030204" pitchFamily="34" charset="0"/>
            </a:endParaRPr>
          </a:p>
        </p:txBody>
      </p:sp>
      <p:sp>
        <p:nvSpPr>
          <p:cNvPr id="21512" name="Rectangle 10"/>
          <p:cNvSpPr/>
          <p:nvPr/>
        </p:nvSpPr>
        <p:spPr>
          <a:xfrm>
            <a:off x="4260850" y="4989513"/>
            <a:ext cx="5713413" cy="1190625"/>
          </a:xfrm>
          <a:prstGeom prst="rect">
            <a:avLst/>
          </a:prstGeom>
          <a:noFill/>
          <a:ln w="9525">
            <a:noFill/>
          </a:ln>
        </p:spPr>
        <p:txBody>
          <a:bodyPr anchor="ctr">
            <a:spAutoFit/>
          </a:bodyPr>
          <a:p>
            <a:r>
              <a:rPr lang="en-US" altLang="zh-CN" dirty="0">
                <a:latin typeface="Calibri" panose="020F0502020204030204" pitchFamily="34" charset="0"/>
              </a:rPr>
              <a:t>《</a:t>
            </a:r>
            <a:r>
              <a:rPr lang="zh-CN" altLang="en-US" dirty="0">
                <a:latin typeface="Calibri" panose="020F0502020204030204" pitchFamily="34" charset="0"/>
              </a:rPr>
              <a:t>壮乡风雨桥</a:t>
            </a:r>
            <a:r>
              <a:rPr lang="en-US" altLang="zh-CN" dirty="0">
                <a:latin typeface="Calibri" panose="020F0502020204030204" pitchFamily="34" charset="0"/>
              </a:rPr>
              <a:t>》</a:t>
            </a:r>
            <a:r>
              <a:rPr lang="zh-CN" altLang="en-US" dirty="0">
                <a:latin typeface="Calibri" panose="020F0502020204030204" pitchFamily="34" charset="0"/>
              </a:rPr>
              <a:t>，屹立在风雨之中，经历了长久的风吹日晒，依然为壮家人民遮风挡雨。无论是人或物在新寨人的刻刀下都成为有趣的精神载体。画面的表现手法极为简练，视觉冲击感非常强烈。 </a:t>
            </a:r>
            <a:endParaRPr lang="zh-CN" altLang="en-US" dirty="0">
              <a:latin typeface="Calibri" panose="020F0502020204030204" pitchFamily="34" charset="0"/>
            </a:endParaRPr>
          </a:p>
        </p:txBody>
      </p:sp>
      <p:pic>
        <p:nvPicPr>
          <p:cNvPr id="21513" name="Picture 12" descr="《壮乡风雨桥》龙令2007年22X24"/>
          <p:cNvPicPr>
            <a:picLocks noChangeAspect="1"/>
          </p:cNvPicPr>
          <p:nvPr/>
        </p:nvPicPr>
        <p:blipFill>
          <a:blip r:embed="rId1"/>
          <a:stretch>
            <a:fillRect/>
          </a:stretch>
        </p:blipFill>
        <p:spPr>
          <a:xfrm>
            <a:off x="4545013" y="806450"/>
            <a:ext cx="4308475" cy="4237038"/>
          </a:xfrm>
          <a:prstGeom prst="rect">
            <a:avLst/>
          </a:prstGeom>
          <a:noFill/>
          <a:ln w="9525">
            <a:noFill/>
          </a:ln>
        </p:spPr>
      </p:pic>
      <p:sp>
        <p:nvSpPr>
          <p:cNvPr id="21514" name="TextBox 13"/>
          <p:cNvSpPr txBox="1"/>
          <p:nvPr/>
        </p:nvSpPr>
        <p:spPr>
          <a:xfrm>
            <a:off x="1106488" y="4949825"/>
            <a:ext cx="2092325" cy="641350"/>
          </a:xfrm>
          <a:prstGeom prst="rect">
            <a:avLst/>
          </a:prstGeom>
          <a:noFill/>
          <a:ln w="9525">
            <a:noFill/>
          </a:ln>
        </p:spPr>
        <p:txBody>
          <a:bodyPr>
            <a:spAutoFit/>
          </a:bodyPr>
          <a:p>
            <a:r>
              <a:rPr lang="zh-CN" altLang="zh-CN" dirty="0">
                <a:latin typeface="Calibri" panose="020F0502020204030204" pitchFamily="34" charset="0"/>
              </a:rPr>
              <a:t>内容质朴、语言朴实、原创性强</a:t>
            </a:r>
            <a:endParaRPr lang="zh-CN" altLang="en-US" dirty="0">
              <a:latin typeface="Calibri" panose="020F0502020204030204" pitchFamily="34" charset="0"/>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sp>
        <p:nvSpPr>
          <p:cNvPr id="22531" name="TextBox 13"/>
          <p:cNvSpPr txBox="1"/>
          <p:nvPr/>
        </p:nvSpPr>
        <p:spPr>
          <a:xfrm>
            <a:off x="1106488" y="4949825"/>
            <a:ext cx="2092325" cy="641350"/>
          </a:xfrm>
          <a:prstGeom prst="rect">
            <a:avLst/>
          </a:prstGeom>
          <a:noFill/>
          <a:ln w="9525">
            <a:noFill/>
          </a:ln>
        </p:spPr>
        <p:txBody>
          <a:bodyPr>
            <a:spAutoFit/>
          </a:bodyPr>
          <a:p>
            <a:r>
              <a:rPr lang="zh-CN" altLang="zh-CN" dirty="0">
                <a:latin typeface="Calibri" panose="020F0502020204030204" pitchFamily="34" charset="0"/>
              </a:rPr>
              <a:t>内容质朴、语言朴实、原创性强</a:t>
            </a:r>
            <a:endParaRPr lang="zh-CN" altLang="en-US" dirty="0">
              <a:latin typeface="Calibri" panose="020F0502020204030204" pitchFamily="34" charset="0"/>
            </a:endParaRPr>
          </a:p>
        </p:txBody>
      </p:sp>
      <p:cxnSp>
        <p:nvCxnSpPr>
          <p:cNvPr id="22532"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22533"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22534"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22535"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22536" name="TextBox 6"/>
          <p:cNvSpPr txBox="1"/>
          <p:nvPr/>
        </p:nvSpPr>
        <p:spPr>
          <a:xfrm>
            <a:off x="1439863" y="1350963"/>
            <a:ext cx="1439862" cy="400050"/>
          </a:xfrm>
          <a:prstGeom prst="rect">
            <a:avLst/>
          </a:prstGeom>
          <a:noFill/>
          <a:ln w="9525">
            <a:noFill/>
          </a:ln>
        </p:spPr>
        <p:txBody>
          <a:bodyPr>
            <a:spAutoFit/>
          </a:bodyPr>
          <a:p>
            <a:r>
              <a:rPr lang="en-US" altLang="zh-CN" sz="2000" b="1" dirty="0">
                <a:solidFill>
                  <a:schemeClr val="bg1"/>
                </a:solidFill>
                <a:latin typeface="Calibri" panose="020F0502020204030204" pitchFamily="34" charset="0"/>
              </a:rPr>
              <a:t>《</a:t>
            </a:r>
            <a:r>
              <a:rPr lang="zh-CN" altLang="en-US" sz="2000" b="1" dirty="0">
                <a:solidFill>
                  <a:schemeClr val="bg1"/>
                </a:solidFill>
                <a:latin typeface="Calibri" panose="020F0502020204030204" pitchFamily="34" charset="0"/>
              </a:rPr>
              <a:t>春耕</a:t>
            </a:r>
            <a:r>
              <a:rPr lang="en-US" altLang="zh-CN" sz="2000" b="1" dirty="0">
                <a:solidFill>
                  <a:schemeClr val="bg1"/>
                </a:solidFill>
                <a:latin typeface="Calibri" panose="020F0502020204030204" pitchFamily="34" charset="0"/>
              </a:rPr>
              <a:t>》 </a:t>
            </a:r>
            <a:endParaRPr lang="zh-CN" altLang="en-US" sz="2000" b="1" dirty="0">
              <a:solidFill>
                <a:schemeClr val="bg1"/>
              </a:solidFill>
              <a:latin typeface="Calibri" panose="020F0502020204030204" pitchFamily="34" charset="0"/>
            </a:endParaRPr>
          </a:p>
        </p:txBody>
      </p:sp>
      <p:sp>
        <p:nvSpPr>
          <p:cNvPr id="22537" name="Rectangle 10"/>
          <p:cNvSpPr/>
          <p:nvPr/>
        </p:nvSpPr>
        <p:spPr>
          <a:xfrm>
            <a:off x="4260850" y="4989513"/>
            <a:ext cx="5713413" cy="1190625"/>
          </a:xfrm>
          <a:prstGeom prst="rect">
            <a:avLst/>
          </a:prstGeom>
          <a:noFill/>
          <a:ln w="9525">
            <a:noFill/>
          </a:ln>
        </p:spPr>
        <p:txBody>
          <a:bodyPr anchor="ctr">
            <a:spAutoFit/>
          </a:bodyPr>
          <a:p>
            <a:r>
              <a:rPr lang="zh-CN" altLang="en-US" dirty="0">
                <a:latin typeface="Calibri" panose="020F0502020204030204" pitchFamily="34" charset="0"/>
              </a:rPr>
              <a:t>这幅图表现的是几个农民在春耕，画面中人物的形象和水纹的处理都采用阳刻的方式，人物动态各异，有正面的，有侧面的，黑白块面清晰，节奏感非常强，人物栩栩如生，生动而不失情节。</a:t>
            </a:r>
            <a:endParaRPr lang="zh-CN" altLang="en-US" dirty="0">
              <a:latin typeface="Calibri" panose="020F0502020204030204" pitchFamily="34" charset="0"/>
            </a:endParaRPr>
          </a:p>
        </p:txBody>
      </p:sp>
      <p:pic>
        <p:nvPicPr>
          <p:cNvPr id="22538" name="Picture 11" descr="PC160072"/>
          <p:cNvPicPr>
            <a:picLocks noChangeAspect="1"/>
          </p:cNvPicPr>
          <p:nvPr/>
        </p:nvPicPr>
        <p:blipFill>
          <a:blip r:embed="rId1"/>
          <a:stretch>
            <a:fillRect/>
          </a:stretch>
        </p:blipFill>
        <p:spPr>
          <a:xfrm>
            <a:off x="4605338" y="1198563"/>
            <a:ext cx="5003800" cy="3763962"/>
          </a:xfrm>
          <a:prstGeom prst="rect">
            <a:avLst/>
          </a:prstGeom>
          <a:noFill/>
          <a:ln w="9525">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sp>
        <p:nvSpPr>
          <p:cNvPr id="23555" name="TextBox 13"/>
          <p:cNvSpPr txBox="1"/>
          <p:nvPr/>
        </p:nvSpPr>
        <p:spPr>
          <a:xfrm>
            <a:off x="1106488" y="4949825"/>
            <a:ext cx="2092325" cy="641350"/>
          </a:xfrm>
          <a:prstGeom prst="rect">
            <a:avLst/>
          </a:prstGeom>
          <a:noFill/>
          <a:ln w="9525">
            <a:noFill/>
          </a:ln>
        </p:spPr>
        <p:txBody>
          <a:bodyPr>
            <a:spAutoFit/>
          </a:bodyPr>
          <a:p>
            <a:r>
              <a:rPr lang="zh-CN" altLang="zh-CN" dirty="0">
                <a:latin typeface="Calibri" panose="020F0502020204030204" pitchFamily="34" charset="0"/>
              </a:rPr>
              <a:t>内容质朴、语言朴实、原创性强</a:t>
            </a:r>
            <a:endParaRPr lang="zh-CN" altLang="en-US" dirty="0">
              <a:latin typeface="Calibri" panose="020F0502020204030204" pitchFamily="34" charset="0"/>
            </a:endParaRPr>
          </a:p>
        </p:txBody>
      </p:sp>
      <p:cxnSp>
        <p:nvCxnSpPr>
          <p:cNvPr id="23556"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23557"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23558"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23559"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23560" name="TextBox 6"/>
          <p:cNvSpPr txBox="1"/>
          <p:nvPr/>
        </p:nvSpPr>
        <p:spPr>
          <a:xfrm>
            <a:off x="1260475" y="1350963"/>
            <a:ext cx="1619250" cy="923925"/>
          </a:xfrm>
          <a:prstGeom prst="rect">
            <a:avLst/>
          </a:prstGeom>
          <a:noFill/>
          <a:ln w="9525">
            <a:noFill/>
          </a:ln>
        </p:spPr>
        <p:txBody>
          <a:bodyPr>
            <a:spAutoFit/>
          </a:bodyPr>
          <a:p>
            <a:r>
              <a:rPr lang="zh-CN" altLang="en-US" dirty="0">
                <a:latin typeface="Calibri" panose="020F0502020204030204" pitchFamily="34" charset="0"/>
              </a:rPr>
              <a:t>     </a:t>
            </a:r>
            <a:endParaRPr lang="zh-CN" altLang="en-US" dirty="0">
              <a:latin typeface="Calibri" panose="020F0502020204030204" pitchFamily="34" charset="0"/>
            </a:endParaRPr>
          </a:p>
          <a:p>
            <a:r>
              <a:rPr lang="en-US" altLang="zh-CN" b="1" dirty="0">
                <a:solidFill>
                  <a:schemeClr val="bg1"/>
                </a:solidFill>
                <a:latin typeface="Calibri" panose="020F0502020204030204" pitchFamily="34" charset="0"/>
              </a:rPr>
              <a:t>《</a:t>
            </a:r>
            <a:r>
              <a:rPr lang="zh-CN" altLang="zh-CN" b="1" dirty="0">
                <a:solidFill>
                  <a:schemeClr val="bg1"/>
                </a:solidFill>
                <a:latin typeface="Calibri" panose="020F0502020204030204" pitchFamily="34" charset="0"/>
              </a:rPr>
              <a:t>扎扫把</a:t>
            </a:r>
            <a:r>
              <a:rPr lang="en-US" altLang="zh-CN" b="1" dirty="0">
                <a:solidFill>
                  <a:schemeClr val="bg1"/>
                </a:solidFill>
                <a:latin typeface="Calibri" panose="020F0502020204030204" pitchFamily="34" charset="0"/>
              </a:rPr>
              <a:t>》</a:t>
            </a:r>
            <a:r>
              <a:rPr lang="en-US" altLang="zh-CN" b="1" dirty="0">
                <a:latin typeface="Calibri" panose="020F0502020204030204" pitchFamily="34" charset="0"/>
              </a:rPr>
              <a:t>  </a:t>
            </a:r>
            <a:endParaRPr lang="zh-CN" altLang="en-US" b="1" dirty="0">
              <a:latin typeface="Calibri" panose="020F0502020204030204" pitchFamily="34" charset="0"/>
            </a:endParaRPr>
          </a:p>
          <a:p>
            <a:endParaRPr lang="zh-CN" altLang="en-US" dirty="0">
              <a:latin typeface="Calibri" panose="020F0502020204030204" pitchFamily="34" charset="0"/>
            </a:endParaRPr>
          </a:p>
        </p:txBody>
      </p:sp>
      <p:sp>
        <p:nvSpPr>
          <p:cNvPr id="23561" name="Rectangle 10"/>
          <p:cNvSpPr/>
          <p:nvPr/>
        </p:nvSpPr>
        <p:spPr>
          <a:xfrm>
            <a:off x="4260850" y="4846638"/>
            <a:ext cx="6656388" cy="1476375"/>
          </a:xfrm>
          <a:prstGeom prst="rect">
            <a:avLst/>
          </a:prstGeom>
          <a:noFill/>
          <a:ln w="9525">
            <a:noFill/>
          </a:ln>
        </p:spPr>
        <p:txBody>
          <a:bodyPr anchor="ctr">
            <a:spAutoFit/>
          </a:bodyPr>
          <a:p>
            <a:r>
              <a:rPr lang="zh-CN" altLang="zh-CN" dirty="0">
                <a:latin typeface="Calibri" panose="020F0502020204030204" pitchFamily="34" charset="0"/>
              </a:rPr>
              <a:t>画中的农民一脚在前一脚在后，弯佝着腰部，双手正在扎扫把，而眼睛则目不转睛地盯着手中正在扎成的扫把，不远处还有老伴在喂鸡，整个人物表现上体现了一种强烈的透视感，用粗糙的线条勾勒出农家生活的点滴。动作神情设计非常到位、传神，这是没有生活体验的人所无法达到和刻画的。</a:t>
            </a:r>
            <a:endParaRPr lang="zh-CN" altLang="en-US" dirty="0">
              <a:latin typeface="Calibri" panose="020F0502020204030204" pitchFamily="34" charset="0"/>
            </a:endParaRPr>
          </a:p>
        </p:txBody>
      </p:sp>
      <p:pic>
        <p:nvPicPr>
          <p:cNvPr id="23562" name="Picture 2" descr="《扎扫把》龙子辉2007年22X30"/>
          <p:cNvPicPr>
            <a:picLocks noChangeAspect="1"/>
          </p:cNvPicPr>
          <p:nvPr/>
        </p:nvPicPr>
        <p:blipFill>
          <a:blip r:embed="rId1"/>
          <a:stretch>
            <a:fillRect/>
          </a:stretch>
        </p:blipFill>
        <p:spPr>
          <a:xfrm>
            <a:off x="4710113" y="900113"/>
            <a:ext cx="5473700" cy="3962400"/>
          </a:xfrm>
          <a:prstGeom prst="rect">
            <a:avLst/>
          </a:prstGeom>
          <a:noFill/>
          <a:ln w="9525">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sp>
        <p:nvSpPr>
          <p:cNvPr id="24579" name="TextBox 13"/>
          <p:cNvSpPr txBox="1"/>
          <p:nvPr/>
        </p:nvSpPr>
        <p:spPr>
          <a:xfrm>
            <a:off x="1106488" y="4949825"/>
            <a:ext cx="2092325" cy="641350"/>
          </a:xfrm>
          <a:prstGeom prst="rect">
            <a:avLst/>
          </a:prstGeom>
          <a:noFill/>
          <a:ln w="9525">
            <a:noFill/>
          </a:ln>
        </p:spPr>
        <p:txBody>
          <a:bodyPr>
            <a:spAutoFit/>
          </a:bodyPr>
          <a:p>
            <a:r>
              <a:rPr lang="zh-CN" altLang="zh-CN" dirty="0">
                <a:latin typeface="Calibri" panose="020F0502020204030204" pitchFamily="34" charset="0"/>
              </a:rPr>
              <a:t>内容质朴、语言朴实、原创性强</a:t>
            </a:r>
            <a:endParaRPr lang="zh-CN" altLang="en-US" dirty="0">
              <a:latin typeface="Calibri" panose="020F0502020204030204" pitchFamily="34" charset="0"/>
            </a:endParaRPr>
          </a:p>
        </p:txBody>
      </p:sp>
      <p:cxnSp>
        <p:nvCxnSpPr>
          <p:cNvPr id="24580"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24581"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24582"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24583"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24584" name="TextBox 6"/>
          <p:cNvSpPr txBox="1"/>
          <p:nvPr/>
        </p:nvSpPr>
        <p:spPr>
          <a:xfrm>
            <a:off x="1439863" y="1350963"/>
            <a:ext cx="1439862" cy="923925"/>
          </a:xfrm>
          <a:prstGeom prst="rect">
            <a:avLst/>
          </a:prstGeom>
          <a:noFill/>
          <a:ln w="9525">
            <a:noFill/>
          </a:ln>
        </p:spPr>
        <p:txBody>
          <a:bodyPr>
            <a:spAutoFit/>
          </a:bodyPr>
          <a:p>
            <a:r>
              <a:rPr lang="zh-CN" altLang="en-US" dirty="0">
                <a:latin typeface="Calibri" panose="020F0502020204030204" pitchFamily="34" charset="0"/>
              </a:rPr>
              <a:t>     </a:t>
            </a:r>
            <a:endParaRPr lang="zh-CN" altLang="en-US" dirty="0">
              <a:latin typeface="Calibri" panose="020F0502020204030204" pitchFamily="34" charset="0"/>
            </a:endParaRPr>
          </a:p>
          <a:p>
            <a:r>
              <a:rPr lang="en-US" altLang="zh-CN" b="1" dirty="0">
                <a:solidFill>
                  <a:schemeClr val="bg1"/>
                </a:solidFill>
                <a:latin typeface="Calibri" panose="020F0502020204030204" pitchFamily="34" charset="0"/>
              </a:rPr>
              <a:t>《</a:t>
            </a:r>
            <a:r>
              <a:rPr lang="zh-CN" altLang="en-US" b="1" dirty="0">
                <a:solidFill>
                  <a:schemeClr val="bg1"/>
                </a:solidFill>
                <a:latin typeface="Calibri" panose="020F0502020204030204" pitchFamily="34" charset="0"/>
              </a:rPr>
              <a:t>插秧</a:t>
            </a:r>
            <a:r>
              <a:rPr lang="en-US" altLang="zh-CN" b="1" dirty="0">
                <a:solidFill>
                  <a:schemeClr val="bg1"/>
                </a:solidFill>
                <a:latin typeface="Calibri" panose="020F0502020204030204" pitchFamily="34" charset="0"/>
              </a:rPr>
              <a:t>》</a:t>
            </a:r>
            <a:r>
              <a:rPr lang="en-US" altLang="zh-CN" b="1" dirty="0">
                <a:latin typeface="Calibri" panose="020F0502020204030204" pitchFamily="34" charset="0"/>
              </a:rPr>
              <a:t>  </a:t>
            </a:r>
            <a:endParaRPr lang="zh-CN" altLang="en-US" b="1" dirty="0">
              <a:latin typeface="Calibri" panose="020F0502020204030204" pitchFamily="34" charset="0"/>
            </a:endParaRPr>
          </a:p>
          <a:p>
            <a:endParaRPr lang="zh-CN" altLang="en-US" dirty="0">
              <a:latin typeface="Calibri" panose="020F0502020204030204" pitchFamily="34" charset="0"/>
            </a:endParaRPr>
          </a:p>
        </p:txBody>
      </p:sp>
      <p:sp>
        <p:nvSpPr>
          <p:cNvPr id="24585" name="Rectangle 10"/>
          <p:cNvSpPr/>
          <p:nvPr/>
        </p:nvSpPr>
        <p:spPr>
          <a:xfrm>
            <a:off x="4260850" y="5122863"/>
            <a:ext cx="6656388" cy="923925"/>
          </a:xfrm>
          <a:prstGeom prst="rect">
            <a:avLst/>
          </a:prstGeom>
          <a:noFill/>
          <a:ln w="9525">
            <a:noFill/>
          </a:ln>
        </p:spPr>
        <p:txBody>
          <a:bodyPr anchor="ctr">
            <a:spAutoFit/>
          </a:bodyPr>
          <a:p>
            <a:r>
              <a:rPr lang="zh-CN" altLang="zh-CN" dirty="0">
                <a:latin typeface="Calibri" panose="020F0502020204030204" pitchFamily="34" charset="0"/>
              </a:rPr>
              <a:t>整个画面和绘图的主旨都在于插秧这件事情，田间劳作的三个农民形态各异，却不失真实，或站立或弯腰，都是作者捕捉到的插秧劳作的瞬间。无任何艺术雕琢的痕迹，浑然天成，朴实真实。</a:t>
            </a:r>
            <a:endParaRPr lang="zh-CN" altLang="en-US" dirty="0">
              <a:latin typeface="Calibri" panose="020F0502020204030204" pitchFamily="34" charset="0"/>
            </a:endParaRPr>
          </a:p>
        </p:txBody>
      </p:sp>
      <p:pic>
        <p:nvPicPr>
          <p:cNvPr id="24586" name="Picture 2" descr="《插秧》龙子辉2006年34X49"/>
          <p:cNvPicPr>
            <a:picLocks noChangeAspect="1"/>
          </p:cNvPicPr>
          <p:nvPr/>
        </p:nvPicPr>
        <p:blipFill>
          <a:blip r:embed="rId1"/>
          <a:stretch>
            <a:fillRect/>
          </a:stretch>
        </p:blipFill>
        <p:spPr>
          <a:xfrm>
            <a:off x="3713163" y="858838"/>
            <a:ext cx="7508875" cy="4283075"/>
          </a:xfrm>
          <a:prstGeom prst="rect">
            <a:avLst/>
          </a:prstGeom>
          <a:noFill/>
          <a:ln w="9525">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sp>
        <p:nvSpPr>
          <p:cNvPr id="25603" name="TextBox 13"/>
          <p:cNvSpPr txBox="1"/>
          <p:nvPr/>
        </p:nvSpPr>
        <p:spPr>
          <a:xfrm>
            <a:off x="1106488" y="4949825"/>
            <a:ext cx="2092325" cy="641350"/>
          </a:xfrm>
          <a:prstGeom prst="rect">
            <a:avLst/>
          </a:prstGeom>
          <a:noFill/>
          <a:ln w="9525">
            <a:noFill/>
          </a:ln>
        </p:spPr>
        <p:txBody>
          <a:bodyPr>
            <a:spAutoFit/>
          </a:bodyPr>
          <a:p>
            <a:r>
              <a:rPr lang="zh-CN" altLang="zh-CN" dirty="0">
                <a:latin typeface="Calibri" panose="020F0502020204030204" pitchFamily="34" charset="0"/>
              </a:rPr>
              <a:t>内容质朴、语言朴实、原创性强</a:t>
            </a:r>
            <a:endParaRPr lang="zh-CN" altLang="en-US" dirty="0">
              <a:latin typeface="Calibri" panose="020F0502020204030204" pitchFamily="34" charset="0"/>
            </a:endParaRPr>
          </a:p>
        </p:txBody>
      </p:sp>
      <p:cxnSp>
        <p:nvCxnSpPr>
          <p:cNvPr id="25604"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25605"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25606"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25607"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25608" name="TextBox 6"/>
          <p:cNvSpPr txBox="1"/>
          <p:nvPr/>
        </p:nvSpPr>
        <p:spPr>
          <a:xfrm>
            <a:off x="1192213" y="1350963"/>
            <a:ext cx="1687512" cy="923925"/>
          </a:xfrm>
          <a:prstGeom prst="rect">
            <a:avLst/>
          </a:prstGeom>
          <a:noFill/>
          <a:ln w="9525">
            <a:noFill/>
          </a:ln>
        </p:spPr>
        <p:txBody>
          <a:bodyPr>
            <a:spAutoFit/>
          </a:bodyPr>
          <a:p>
            <a:r>
              <a:rPr lang="zh-CN" altLang="en-US" dirty="0">
                <a:latin typeface="Calibri" panose="020F0502020204030204" pitchFamily="34" charset="0"/>
              </a:rPr>
              <a:t>     </a:t>
            </a:r>
            <a:endParaRPr lang="zh-CN" altLang="en-US" dirty="0">
              <a:latin typeface="Calibri" panose="020F0502020204030204" pitchFamily="34" charset="0"/>
            </a:endParaRPr>
          </a:p>
          <a:p>
            <a:r>
              <a:rPr lang="en-US" altLang="zh-CN" b="1" dirty="0">
                <a:solidFill>
                  <a:schemeClr val="bg1"/>
                </a:solidFill>
                <a:latin typeface="Calibri" panose="020F0502020204030204" pitchFamily="34" charset="0"/>
              </a:rPr>
              <a:t>《</a:t>
            </a:r>
            <a:r>
              <a:rPr lang="zh-CN" altLang="en-US" b="1" dirty="0">
                <a:solidFill>
                  <a:schemeClr val="bg1"/>
                </a:solidFill>
                <a:latin typeface="Calibri" panose="020F0502020204030204" pitchFamily="34" charset="0"/>
              </a:rPr>
              <a:t>哇，天鸟</a:t>
            </a:r>
            <a:r>
              <a:rPr lang="en-US" altLang="zh-CN" b="1" dirty="0">
                <a:solidFill>
                  <a:schemeClr val="bg1"/>
                </a:solidFill>
                <a:latin typeface="Calibri" panose="020F0502020204030204" pitchFamily="34" charset="0"/>
              </a:rPr>
              <a:t>》</a:t>
            </a:r>
            <a:r>
              <a:rPr lang="en-US" altLang="zh-CN" b="1" dirty="0">
                <a:latin typeface="Calibri" panose="020F0502020204030204" pitchFamily="34" charset="0"/>
              </a:rPr>
              <a:t>  </a:t>
            </a:r>
            <a:endParaRPr lang="zh-CN" altLang="en-US" b="1" dirty="0">
              <a:latin typeface="Calibri" panose="020F0502020204030204" pitchFamily="34" charset="0"/>
            </a:endParaRPr>
          </a:p>
          <a:p>
            <a:endParaRPr lang="zh-CN" altLang="en-US" dirty="0">
              <a:latin typeface="Calibri" panose="020F0502020204030204" pitchFamily="34" charset="0"/>
            </a:endParaRPr>
          </a:p>
        </p:txBody>
      </p:sp>
      <p:sp>
        <p:nvSpPr>
          <p:cNvPr id="25609" name="Rectangle 10"/>
          <p:cNvSpPr/>
          <p:nvPr/>
        </p:nvSpPr>
        <p:spPr>
          <a:xfrm>
            <a:off x="4260850" y="4846638"/>
            <a:ext cx="6656388" cy="1476375"/>
          </a:xfrm>
          <a:prstGeom prst="rect">
            <a:avLst/>
          </a:prstGeom>
          <a:noFill/>
          <a:ln w="9525">
            <a:noFill/>
          </a:ln>
        </p:spPr>
        <p:txBody>
          <a:bodyPr anchor="ctr">
            <a:spAutoFit/>
          </a:bodyPr>
          <a:p>
            <a:r>
              <a:rPr lang="zh-CN" altLang="zh-CN" dirty="0">
                <a:latin typeface="Calibri" panose="020F0502020204030204" pitchFamily="34" charset="0"/>
              </a:rPr>
              <a:t>老人在看见飞机在天上飞过，惊奇得眼珠子就要掉出来似的，而小孩在第一次看到飞机后目光发呆的神情，且咬着手指头，不远处还有被惊吓奔跑的牛也在望着天空，这一切细致的表现，仿佛都在见证文山历史时刻的变化。整幅图构图随意、大胆、夸张，画面风格粗犷奔放，不受束缚。</a:t>
            </a:r>
            <a:endParaRPr lang="zh-CN" altLang="en-US" dirty="0">
              <a:latin typeface="Calibri" panose="020F0502020204030204" pitchFamily="34" charset="0"/>
            </a:endParaRPr>
          </a:p>
        </p:txBody>
      </p:sp>
      <p:pic>
        <p:nvPicPr>
          <p:cNvPr id="25610" name="Picture 2" descr="《哇，天鸟》龙子辉2009年"/>
          <p:cNvPicPr>
            <a:picLocks noChangeAspect="1"/>
          </p:cNvPicPr>
          <p:nvPr/>
        </p:nvPicPr>
        <p:blipFill>
          <a:blip r:embed="rId1"/>
          <a:stretch>
            <a:fillRect/>
          </a:stretch>
        </p:blipFill>
        <p:spPr>
          <a:xfrm>
            <a:off x="5210175" y="877888"/>
            <a:ext cx="5138738" cy="3962400"/>
          </a:xfrm>
          <a:prstGeom prst="rect">
            <a:avLst/>
          </a:prstGeom>
          <a:noFill/>
          <a:ln w="9525">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sp>
        <p:nvSpPr>
          <p:cNvPr id="26627" name="TextBox 13"/>
          <p:cNvSpPr txBox="1"/>
          <p:nvPr/>
        </p:nvSpPr>
        <p:spPr>
          <a:xfrm>
            <a:off x="1106488" y="4949825"/>
            <a:ext cx="2092325" cy="641350"/>
          </a:xfrm>
          <a:prstGeom prst="rect">
            <a:avLst/>
          </a:prstGeom>
          <a:noFill/>
          <a:ln w="9525">
            <a:noFill/>
          </a:ln>
        </p:spPr>
        <p:txBody>
          <a:bodyPr>
            <a:spAutoFit/>
          </a:bodyPr>
          <a:p>
            <a:r>
              <a:rPr lang="zh-CN" altLang="zh-CN" dirty="0">
                <a:latin typeface="Calibri" panose="020F0502020204030204" pitchFamily="34" charset="0"/>
              </a:rPr>
              <a:t>内容质朴、语言朴实、原创性强</a:t>
            </a:r>
            <a:endParaRPr lang="zh-CN" altLang="en-US" dirty="0">
              <a:latin typeface="Calibri" panose="020F0502020204030204" pitchFamily="34" charset="0"/>
            </a:endParaRPr>
          </a:p>
        </p:txBody>
      </p:sp>
      <p:cxnSp>
        <p:nvCxnSpPr>
          <p:cNvPr id="26628"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26629"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26630"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26631"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26632" name="TextBox 6"/>
          <p:cNvSpPr txBox="1"/>
          <p:nvPr/>
        </p:nvSpPr>
        <p:spPr>
          <a:xfrm>
            <a:off x="1192213" y="1350963"/>
            <a:ext cx="1687512" cy="646112"/>
          </a:xfrm>
          <a:prstGeom prst="rect">
            <a:avLst/>
          </a:prstGeom>
          <a:noFill/>
          <a:ln w="9525">
            <a:noFill/>
          </a:ln>
        </p:spPr>
        <p:txBody>
          <a:bodyPr>
            <a:spAutoFit/>
          </a:bodyPr>
          <a:p>
            <a:r>
              <a:rPr lang="zh-CN" altLang="en-US" dirty="0">
                <a:latin typeface="Calibri" panose="020F0502020204030204" pitchFamily="34" charset="0"/>
              </a:rPr>
              <a:t>     </a:t>
            </a:r>
            <a:endParaRPr lang="zh-CN" altLang="en-US" dirty="0">
              <a:latin typeface="Calibri" panose="020F0502020204030204" pitchFamily="34" charset="0"/>
            </a:endParaRPr>
          </a:p>
          <a:p>
            <a:r>
              <a:rPr lang="zh-CN" altLang="zh-CN" b="1" dirty="0">
                <a:solidFill>
                  <a:schemeClr val="bg1"/>
                </a:solidFill>
                <a:latin typeface="Calibri" panose="020F0502020204030204" pitchFamily="34" charset="0"/>
              </a:rPr>
              <a:t>《小院梳妆》</a:t>
            </a:r>
            <a:endParaRPr lang="zh-CN" altLang="en-US" b="1" dirty="0">
              <a:solidFill>
                <a:schemeClr val="bg1"/>
              </a:solidFill>
              <a:latin typeface="Calibri" panose="020F0502020204030204" pitchFamily="34" charset="0"/>
            </a:endParaRPr>
          </a:p>
        </p:txBody>
      </p:sp>
      <p:sp>
        <p:nvSpPr>
          <p:cNvPr id="26633" name="Rectangle 10"/>
          <p:cNvSpPr/>
          <p:nvPr/>
        </p:nvSpPr>
        <p:spPr>
          <a:xfrm>
            <a:off x="4260850" y="4846638"/>
            <a:ext cx="6656388" cy="1476375"/>
          </a:xfrm>
          <a:prstGeom prst="rect">
            <a:avLst/>
          </a:prstGeom>
          <a:noFill/>
          <a:ln w="9525">
            <a:noFill/>
          </a:ln>
        </p:spPr>
        <p:txBody>
          <a:bodyPr anchor="ctr">
            <a:spAutoFit/>
          </a:bodyPr>
          <a:p>
            <a:r>
              <a:rPr lang="zh-CN" altLang="zh-CN" dirty="0">
                <a:latin typeface="Calibri" panose="020F0502020204030204" pitchFamily="34" charset="0"/>
              </a:rPr>
              <a:t>作者在画面饱满的构图中寻找突破口，利用阴阳结合的刻制技法，大面积采用灰色调的方式处理画面与人物浓黑的服饰之间的对比，在农家小院中，人物背景的地面采用留白的手法，突出人物的中心地位。此幅作品巧妙的利用了对比的方式使整个院子突出画面构图的饱满，又不显得拥挤，在满中寻求突破。</a:t>
            </a:r>
            <a:endParaRPr lang="zh-CN" altLang="en-US" dirty="0">
              <a:latin typeface="Calibri" panose="020F0502020204030204" pitchFamily="34" charset="0"/>
            </a:endParaRPr>
          </a:p>
        </p:txBody>
      </p:sp>
      <p:pic>
        <p:nvPicPr>
          <p:cNvPr id="26634" name="Picture 2" descr="《小院梳妆》卢正林2008年48X70"/>
          <p:cNvPicPr>
            <a:picLocks noChangeAspect="1"/>
          </p:cNvPicPr>
          <p:nvPr/>
        </p:nvPicPr>
        <p:blipFill>
          <a:blip r:embed="rId1"/>
          <a:stretch>
            <a:fillRect/>
          </a:stretch>
        </p:blipFill>
        <p:spPr>
          <a:xfrm>
            <a:off x="4278313" y="887413"/>
            <a:ext cx="6237287" cy="3827462"/>
          </a:xfrm>
          <a:prstGeom prst="rect">
            <a:avLst/>
          </a:prstGeom>
          <a:noFill/>
          <a:ln w="9525">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A</a:t>
            </a:r>
            <a:endParaRPr lang="zh-CN" altLang="en-US" sz="7200" dirty="0">
              <a:solidFill>
                <a:srgbClr val="FA061D"/>
              </a:solidFill>
              <a:latin typeface="BusterD" pitchFamily="2" charset="0"/>
            </a:endParaRPr>
          </a:p>
        </p:txBody>
      </p:sp>
      <p:sp>
        <p:nvSpPr>
          <p:cNvPr id="27651" name="TextBox 13"/>
          <p:cNvSpPr txBox="1"/>
          <p:nvPr/>
        </p:nvSpPr>
        <p:spPr>
          <a:xfrm>
            <a:off x="1106488" y="4949825"/>
            <a:ext cx="2092325" cy="641350"/>
          </a:xfrm>
          <a:prstGeom prst="rect">
            <a:avLst/>
          </a:prstGeom>
          <a:noFill/>
          <a:ln w="9525">
            <a:noFill/>
          </a:ln>
        </p:spPr>
        <p:txBody>
          <a:bodyPr>
            <a:spAutoFit/>
          </a:bodyPr>
          <a:p>
            <a:r>
              <a:rPr lang="zh-CN" altLang="zh-CN" dirty="0">
                <a:latin typeface="Calibri" panose="020F0502020204030204" pitchFamily="34" charset="0"/>
              </a:rPr>
              <a:t>内容质朴、语言朴实、原创性强</a:t>
            </a:r>
            <a:endParaRPr lang="zh-CN" altLang="en-US" dirty="0">
              <a:latin typeface="Calibri" panose="020F0502020204030204" pitchFamily="34" charset="0"/>
            </a:endParaRPr>
          </a:p>
        </p:txBody>
      </p:sp>
      <p:cxnSp>
        <p:nvCxnSpPr>
          <p:cNvPr id="27652"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27653"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27654"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27655" name="矩形 16"/>
          <p:cNvSpPr/>
          <p:nvPr/>
        </p:nvSpPr>
        <p:spPr>
          <a:xfrm>
            <a:off x="844550" y="196850"/>
            <a:ext cx="2217738"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27656" name="TextBox 6"/>
          <p:cNvSpPr txBox="1"/>
          <p:nvPr/>
        </p:nvSpPr>
        <p:spPr>
          <a:xfrm>
            <a:off x="636588" y="1350963"/>
            <a:ext cx="2522537" cy="400050"/>
          </a:xfrm>
          <a:prstGeom prst="rect">
            <a:avLst/>
          </a:prstGeom>
          <a:noFill/>
          <a:ln w="9525">
            <a:noFill/>
          </a:ln>
        </p:spPr>
        <p:txBody>
          <a:bodyPr>
            <a:spAutoFit/>
          </a:bodyPr>
          <a:p>
            <a:r>
              <a:rPr lang="zh-CN" altLang="zh-CN" sz="2000" b="1" dirty="0">
                <a:solidFill>
                  <a:schemeClr val="bg1"/>
                </a:solidFill>
                <a:latin typeface="Calibri" panose="020F0502020204030204" pitchFamily="34" charset="0"/>
              </a:rPr>
              <a:t>《壮家接来新媳妇》</a:t>
            </a:r>
            <a:r>
              <a:rPr lang="zh-CN" altLang="zh-CN" sz="2000" dirty="0">
                <a:solidFill>
                  <a:schemeClr val="bg1"/>
                </a:solidFill>
                <a:latin typeface="Calibri" panose="020F0502020204030204" pitchFamily="34" charset="0"/>
              </a:rPr>
              <a:t> </a:t>
            </a:r>
            <a:endParaRPr lang="zh-CN" altLang="en-US" sz="2000" dirty="0">
              <a:solidFill>
                <a:schemeClr val="bg1"/>
              </a:solidFill>
              <a:latin typeface="Calibri" panose="020F0502020204030204" pitchFamily="34" charset="0"/>
            </a:endParaRPr>
          </a:p>
        </p:txBody>
      </p:sp>
      <p:pic>
        <p:nvPicPr>
          <p:cNvPr id="27657" name="Picture 2" descr="《壮家接来新媳妇》"/>
          <p:cNvPicPr>
            <a:picLocks noChangeAspect="1"/>
          </p:cNvPicPr>
          <p:nvPr/>
        </p:nvPicPr>
        <p:blipFill>
          <a:blip r:embed="rId1"/>
          <a:stretch>
            <a:fillRect/>
          </a:stretch>
        </p:blipFill>
        <p:spPr>
          <a:xfrm>
            <a:off x="3819525" y="752475"/>
            <a:ext cx="4191000" cy="5648325"/>
          </a:xfrm>
          <a:prstGeom prst="rect">
            <a:avLst/>
          </a:prstGeom>
          <a:noFill/>
          <a:ln w="9525">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矩形 1"/>
          <p:cNvSpPr/>
          <p:nvPr/>
        </p:nvSpPr>
        <p:spPr>
          <a:xfrm>
            <a:off x="165100"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28675"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sp>
        <p:nvSpPr>
          <p:cNvPr id="28676" name="TextBox 12"/>
          <p:cNvSpPr txBox="1"/>
          <p:nvPr/>
        </p:nvSpPr>
        <p:spPr>
          <a:xfrm>
            <a:off x="9979025" y="2239963"/>
            <a:ext cx="793750" cy="1189037"/>
          </a:xfrm>
          <a:prstGeom prst="rect">
            <a:avLst/>
          </a:prstGeom>
          <a:noFill/>
          <a:ln w="9525">
            <a:noFill/>
          </a:ln>
        </p:spPr>
        <p:txBody>
          <a:bodyPr wrap="none">
            <a:spAutoFit/>
          </a:bodyPr>
          <a:p>
            <a:r>
              <a:rPr lang="en-US" altLang="zh-CN" sz="7200" dirty="0">
                <a:solidFill>
                  <a:schemeClr val="bg1"/>
                </a:solidFill>
                <a:latin typeface="BusterD" pitchFamily="2" charset="0"/>
              </a:rPr>
              <a:t>B</a:t>
            </a:r>
            <a:endParaRPr lang="zh-CN" altLang="en-US" sz="7200" dirty="0">
              <a:solidFill>
                <a:schemeClr val="bg1"/>
              </a:solidFill>
              <a:latin typeface="BusterD" pitchFamily="2" charset="0"/>
            </a:endParaRPr>
          </a:p>
        </p:txBody>
      </p:sp>
      <p:sp>
        <p:nvSpPr>
          <p:cNvPr id="28677" name="TextBox 13"/>
          <p:cNvSpPr txBox="1"/>
          <p:nvPr/>
        </p:nvSpPr>
        <p:spPr>
          <a:xfrm>
            <a:off x="8582025" y="2547938"/>
            <a:ext cx="2092325" cy="1006475"/>
          </a:xfrm>
          <a:prstGeom prst="rect">
            <a:avLst/>
          </a:prstGeom>
          <a:noFill/>
          <a:ln w="9525">
            <a:noFill/>
          </a:ln>
        </p:spPr>
        <p:txBody>
          <a:bodyPr>
            <a:spAutoFit/>
          </a:bodyPr>
          <a:p>
            <a:r>
              <a:rPr lang="zh-CN" altLang="en-US" sz="2000" dirty="0">
                <a:solidFill>
                  <a:schemeClr val="bg1"/>
                </a:solidFill>
                <a:latin typeface="Calibri" panose="020F0502020204030204" pitchFamily="34" charset="0"/>
                <a:ea typeface="黑体" panose="02010600030101010101" pitchFamily="2" charset="-122"/>
              </a:rPr>
              <a:t>刀法简单</a:t>
            </a:r>
            <a:endParaRPr lang="zh-CN" altLang="en-US" sz="2000" dirty="0">
              <a:solidFill>
                <a:schemeClr val="bg1"/>
              </a:solidFill>
              <a:latin typeface="Calibri" panose="020F0502020204030204" pitchFamily="34" charset="0"/>
              <a:ea typeface="黑体" panose="02010600030101010101" pitchFamily="2" charset="-122"/>
            </a:endParaRPr>
          </a:p>
          <a:p>
            <a:r>
              <a:rPr lang="zh-CN" altLang="en-US" sz="2000" dirty="0">
                <a:solidFill>
                  <a:schemeClr val="bg1"/>
                </a:solidFill>
                <a:latin typeface="Calibri" panose="020F0502020204030204" pitchFamily="34" charset="0"/>
                <a:ea typeface="黑体" panose="02010600030101010101" pitchFamily="2" charset="-122"/>
              </a:rPr>
              <a:t>趣味性强</a:t>
            </a:r>
            <a:endParaRPr lang="zh-CN" altLang="en-US" sz="2000" dirty="0">
              <a:solidFill>
                <a:schemeClr val="bg1"/>
              </a:solidFill>
              <a:latin typeface="Calibri" panose="020F0502020204030204" pitchFamily="34" charset="0"/>
              <a:ea typeface="黑体" panose="02010600030101010101" pitchFamily="2" charset="-122"/>
            </a:endParaRPr>
          </a:p>
          <a:p>
            <a:endParaRPr lang="zh-CN" altLang="en-US" sz="2000" dirty="0">
              <a:solidFill>
                <a:schemeClr val="bg1"/>
              </a:solidFill>
              <a:latin typeface="华文琥珀" panose="02010800040101010101" pitchFamily="2" charset="-122"/>
              <a:ea typeface="黑体" panose="02010600030101010101" pitchFamily="2" charset="-122"/>
            </a:endParaRPr>
          </a:p>
        </p:txBody>
      </p:sp>
      <p:cxnSp>
        <p:nvCxnSpPr>
          <p:cNvPr id="28678"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28679" name="矩形 41"/>
          <p:cNvSpPr/>
          <p:nvPr/>
        </p:nvSpPr>
        <p:spPr>
          <a:xfrm>
            <a:off x="885825" y="1009650"/>
            <a:ext cx="4338638" cy="4760913"/>
          </a:xfrm>
          <a:prstGeom prst="rect">
            <a:avLst/>
          </a:prstGeom>
          <a:noFill/>
          <a:ln w="9525">
            <a:noFill/>
          </a:ln>
        </p:spPr>
        <p:txBody>
          <a:bodyPr>
            <a:spAutoFit/>
          </a:bodyPr>
          <a:p>
            <a:r>
              <a:rPr lang="zh-CN" altLang="en-US" dirty="0">
                <a:solidFill>
                  <a:schemeClr val="bg1"/>
                </a:solidFill>
                <a:latin typeface="Calibri" panose="020F0502020204030204" pitchFamily="34" charset="0"/>
              </a:rPr>
              <a:t>阿峨新寨的版画出自壮家农民之手。他们白天种地，夜晚画画，力求把白天的劳动情景、喜闻乐见描画出来、用木板刻印出来，经历过什么回忆什么，想什么就刻画什么，没有虚伪，缺少华丽，技巧不多，手法单一。他们的作品显得有些单纯，但却真诚感人，因为简单的背后隐藏的是朴实无华。马关阿峨新寨农民版画往往是通过简单的刀法来传达作者质朴的情感。刀法是木刻版画的关键，阿峨新寨壮族农民版画出自于农民之手，比起“专业”的学院版画，农民们对黑白木刻技术刀法的认识和理解非常的粗糙。因此所创作出来的黑白木刻往往夹杂着随性粗犷的轮廓。有的作品就用一把刻刀就刻完，有的作品要么只是阴刻</a:t>
            </a:r>
            <a:r>
              <a:rPr lang="en-US" altLang="zh-CN" dirty="0">
                <a:solidFill>
                  <a:schemeClr val="bg1"/>
                </a:solidFill>
                <a:latin typeface="Calibri" panose="020F0502020204030204" pitchFamily="34" charset="0"/>
              </a:rPr>
              <a:t>,</a:t>
            </a:r>
            <a:r>
              <a:rPr lang="zh-CN" altLang="en-US" dirty="0">
                <a:solidFill>
                  <a:schemeClr val="bg1"/>
                </a:solidFill>
                <a:latin typeface="Calibri" panose="020F0502020204030204" pitchFamily="34" charset="0"/>
              </a:rPr>
              <a:t>要么只是阳刻</a:t>
            </a:r>
            <a:br>
              <a:rPr lang="zh-CN" altLang="en-US" dirty="0">
                <a:solidFill>
                  <a:schemeClr val="bg1"/>
                </a:solidFill>
                <a:latin typeface="Calibri" panose="020F0502020204030204" pitchFamily="34" charset="0"/>
              </a:rPr>
            </a:br>
            <a:r>
              <a:rPr lang="en-US" altLang="zh-CN" dirty="0">
                <a:solidFill>
                  <a:schemeClr val="bg1"/>
                </a:solidFill>
                <a:latin typeface="Calibri" panose="020F0502020204030204" pitchFamily="34" charset="0"/>
              </a:rPr>
              <a:t>.</a:t>
            </a:r>
            <a:endParaRPr lang="en-US" altLang="zh-CN" dirty="0">
              <a:solidFill>
                <a:schemeClr val="bg1"/>
              </a:solidFill>
              <a:latin typeface="Calibri" panose="020F0502020204030204" pitchFamily="34"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29699"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B</a:t>
            </a:r>
            <a:endParaRPr lang="zh-CN" altLang="en-US" sz="7200" dirty="0">
              <a:solidFill>
                <a:srgbClr val="FA061D"/>
              </a:solidFill>
              <a:latin typeface="BusterD" pitchFamily="2" charset="0"/>
            </a:endParaRPr>
          </a:p>
        </p:txBody>
      </p:sp>
      <p:sp>
        <p:nvSpPr>
          <p:cNvPr id="29700" name="TextBox 13"/>
          <p:cNvSpPr txBox="1"/>
          <p:nvPr/>
        </p:nvSpPr>
        <p:spPr>
          <a:xfrm>
            <a:off x="1106488" y="4949825"/>
            <a:ext cx="2582862" cy="641350"/>
          </a:xfrm>
          <a:prstGeom prst="rect">
            <a:avLst/>
          </a:prstGeom>
          <a:noFill/>
          <a:ln w="9525">
            <a:noFill/>
          </a:ln>
        </p:spPr>
        <p:txBody>
          <a:bodyPr>
            <a:spAutoFit/>
          </a:bodyPr>
          <a:p>
            <a:r>
              <a:rPr lang="zh-CN" altLang="en-US" dirty="0">
                <a:latin typeface="Calibri" panose="020F0502020204030204" pitchFamily="34" charset="0"/>
              </a:rPr>
              <a:t>刀法简单、趣味性强</a:t>
            </a:r>
            <a:endParaRPr lang="zh-CN" altLang="en-US" dirty="0">
              <a:latin typeface="Calibri" panose="020F0502020204030204" pitchFamily="34" charset="0"/>
            </a:endParaRPr>
          </a:p>
          <a:p>
            <a:endParaRPr lang="zh-CN" altLang="en-US" dirty="0">
              <a:latin typeface="Calibri" panose="020F0502020204030204" pitchFamily="34" charset="0"/>
            </a:endParaRPr>
          </a:p>
        </p:txBody>
      </p:sp>
      <p:cxnSp>
        <p:nvCxnSpPr>
          <p:cNvPr id="29701"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29702"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29703"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29704"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29705" name="TextBox 6"/>
          <p:cNvSpPr txBox="1"/>
          <p:nvPr/>
        </p:nvSpPr>
        <p:spPr>
          <a:xfrm>
            <a:off x="1246188" y="1350963"/>
            <a:ext cx="1414462" cy="400050"/>
          </a:xfrm>
          <a:prstGeom prst="rect">
            <a:avLst/>
          </a:prstGeom>
          <a:noFill/>
          <a:ln w="9525">
            <a:noFill/>
          </a:ln>
        </p:spPr>
        <p:txBody>
          <a:bodyPr>
            <a:spAutoFit/>
          </a:bodyPr>
          <a:p>
            <a:r>
              <a:rPr lang="zh-CN" altLang="en-US" sz="2000" b="1" dirty="0">
                <a:solidFill>
                  <a:schemeClr val="bg1"/>
                </a:solidFill>
                <a:latin typeface="Calibri" panose="020F0502020204030204" pitchFamily="34" charset="0"/>
              </a:rPr>
              <a:t> </a:t>
            </a:r>
            <a:r>
              <a:rPr lang="en-US" altLang="zh-CN" sz="2000" b="1" dirty="0">
                <a:solidFill>
                  <a:schemeClr val="bg1"/>
                </a:solidFill>
                <a:latin typeface="Calibri" panose="020F0502020204030204" pitchFamily="34" charset="0"/>
              </a:rPr>
              <a:t>《</a:t>
            </a:r>
            <a:r>
              <a:rPr lang="zh-CN" altLang="en-US" sz="2000" b="1" dirty="0">
                <a:solidFill>
                  <a:schemeClr val="bg1"/>
                </a:solidFill>
                <a:latin typeface="Calibri" panose="020F0502020204030204" pitchFamily="34" charset="0"/>
              </a:rPr>
              <a:t>喂养</a:t>
            </a:r>
            <a:r>
              <a:rPr lang="en-US" altLang="zh-CN" sz="2000" b="1" dirty="0">
                <a:solidFill>
                  <a:schemeClr val="bg1"/>
                </a:solidFill>
                <a:latin typeface="Calibri" panose="020F0502020204030204" pitchFamily="34" charset="0"/>
              </a:rPr>
              <a:t>》 </a:t>
            </a:r>
            <a:endParaRPr lang="zh-CN" altLang="en-US" sz="2000" b="1" dirty="0">
              <a:solidFill>
                <a:schemeClr val="bg1"/>
              </a:solidFill>
              <a:latin typeface="Calibri" panose="020F0502020204030204" pitchFamily="34" charset="0"/>
            </a:endParaRPr>
          </a:p>
        </p:txBody>
      </p:sp>
      <p:pic>
        <p:nvPicPr>
          <p:cNvPr id="29706" name="Picture 10" descr="王光跃《喂养》"/>
          <p:cNvPicPr>
            <a:picLocks noChangeAspect="1"/>
          </p:cNvPicPr>
          <p:nvPr/>
        </p:nvPicPr>
        <p:blipFill>
          <a:blip r:embed="rId1"/>
          <a:stretch>
            <a:fillRect/>
          </a:stretch>
        </p:blipFill>
        <p:spPr>
          <a:xfrm>
            <a:off x="4227513" y="1208088"/>
            <a:ext cx="5718175" cy="3722687"/>
          </a:xfrm>
          <a:prstGeom prst="rect">
            <a:avLst/>
          </a:prstGeom>
          <a:noFill/>
          <a:ln w="9525">
            <a:noFill/>
          </a:ln>
        </p:spPr>
      </p:pic>
      <p:sp>
        <p:nvSpPr>
          <p:cNvPr id="29707" name="Rectangle 11"/>
          <p:cNvSpPr/>
          <p:nvPr/>
        </p:nvSpPr>
        <p:spPr>
          <a:xfrm>
            <a:off x="4260850" y="4989513"/>
            <a:ext cx="5713413" cy="1190625"/>
          </a:xfrm>
          <a:prstGeom prst="rect">
            <a:avLst/>
          </a:prstGeom>
          <a:noFill/>
          <a:ln w="9525">
            <a:noFill/>
          </a:ln>
        </p:spPr>
        <p:txBody>
          <a:bodyPr anchor="ctr">
            <a:spAutoFit/>
          </a:bodyPr>
          <a:p>
            <a:r>
              <a:rPr lang="zh-CN" altLang="en-US" dirty="0">
                <a:latin typeface="Calibri" panose="020F0502020204030204" pitchFamily="34" charset="0"/>
              </a:rPr>
              <a:t>王光跃的</a:t>
            </a:r>
            <a:r>
              <a:rPr lang="en-US" altLang="zh-CN" dirty="0">
                <a:latin typeface="Calibri" panose="020F0502020204030204" pitchFamily="34" charset="0"/>
              </a:rPr>
              <a:t>《</a:t>
            </a:r>
            <a:r>
              <a:rPr lang="zh-CN" altLang="en-US" dirty="0">
                <a:latin typeface="Calibri" panose="020F0502020204030204" pitchFamily="34" charset="0"/>
              </a:rPr>
              <a:t>喂养</a:t>
            </a:r>
            <a:r>
              <a:rPr lang="en-US" altLang="zh-CN" dirty="0">
                <a:latin typeface="Calibri" panose="020F0502020204030204" pitchFamily="34" charset="0"/>
              </a:rPr>
              <a:t>》</a:t>
            </a:r>
            <a:r>
              <a:rPr lang="zh-CN" altLang="en-US" dirty="0">
                <a:latin typeface="Calibri" panose="020F0502020204030204" pitchFamily="34" charset="0"/>
              </a:rPr>
              <a:t>，是只用了一把三角刀刻完整幅画，这个画面全部采用阴刻的线条表现来完成，画面清晰明快，素雅的画面布局配合阴刻的极致发挥，让整幅版画尽显稚拙。</a:t>
            </a:r>
            <a:endParaRPr lang="zh-CN" altLang="en-US" dirty="0">
              <a:latin typeface="Calibri" panose="020F0502020204030204" pitchFamily="34" charset="0"/>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30723"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B</a:t>
            </a:r>
            <a:endParaRPr lang="zh-CN" altLang="en-US" sz="7200" dirty="0">
              <a:solidFill>
                <a:srgbClr val="FA061D"/>
              </a:solidFill>
              <a:latin typeface="BusterD" pitchFamily="2" charset="0"/>
            </a:endParaRPr>
          </a:p>
        </p:txBody>
      </p:sp>
      <p:sp>
        <p:nvSpPr>
          <p:cNvPr id="30724" name="TextBox 13"/>
          <p:cNvSpPr txBox="1"/>
          <p:nvPr/>
        </p:nvSpPr>
        <p:spPr>
          <a:xfrm>
            <a:off x="1106488" y="4949825"/>
            <a:ext cx="2582862" cy="641350"/>
          </a:xfrm>
          <a:prstGeom prst="rect">
            <a:avLst/>
          </a:prstGeom>
          <a:noFill/>
          <a:ln w="9525">
            <a:noFill/>
          </a:ln>
        </p:spPr>
        <p:txBody>
          <a:bodyPr>
            <a:spAutoFit/>
          </a:bodyPr>
          <a:p>
            <a:r>
              <a:rPr lang="zh-CN" altLang="en-US" dirty="0">
                <a:latin typeface="Calibri" panose="020F0502020204030204" pitchFamily="34" charset="0"/>
              </a:rPr>
              <a:t>刀法简单、趣味性强</a:t>
            </a:r>
            <a:endParaRPr lang="zh-CN" altLang="en-US" dirty="0">
              <a:latin typeface="Calibri" panose="020F0502020204030204" pitchFamily="34" charset="0"/>
            </a:endParaRPr>
          </a:p>
          <a:p>
            <a:endParaRPr lang="zh-CN" altLang="en-US" dirty="0">
              <a:latin typeface="Calibri" panose="020F0502020204030204" pitchFamily="34" charset="0"/>
            </a:endParaRPr>
          </a:p>
        </p:txBody>
      </p:sp>
      <p:cxnSp>
        <p:nvCxnSpPr>
          <p:cNvPr id="30725"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30726"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30727"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30728"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30729" name="TextBox 6"/>
          <p:cNvSpPr txBox="1"/>
          <p:nvPr/>
        </p:nvSpPr>
        <p:spPr>
          <a:xfrm>
            <a:off x="1177925" y="1350963"/>
            <a:ext cx="1701800" cy="400050"/>
          </a:xfrm>
          <a:prstGeom prst="rect">
            <a:avLst/>
          </a:prstGeom>
          <a:noFill/>
          <a:ln w="9525">
            <a:noFill/>
          </a:ln>
        </p:spPr>
        <p:txBody>
          <a:bodyPr>
            <a:spAutoFit/>
          </a:bodyPr>
          <a:p>
            <a:r>
              <a:rPr lang="zh-CN" altLang="zh-CN" sz="2000" b="1" dirty="0">
                <a:solidFill>
                  <a:schemeClr val="bg1"/>
                </a:solidFill>
                <a:latin typeface="Calibri" panose="020F0502020204030204" pitchFamily="34" charset="0"/>
              </a:rPr>
              <a:t>《榨季乐》</a:t>
            </a:r>
            <a:endParaRPr lang="zh-CN" altLang="en-US" sz="2000" b="1" dirty="0">
              <a:solidFill>
                <a:schemeClr val="bg1"/>
              </a:solidFill>
              <a:latin typeface="Calibri" panose="020F0502020204030204" pitchFamily="34" charset="0"/>
            </a:endParaRPr>
          </a:p>
        </p:txBody>
      </p:sp>
      <p:sp>
        <p:nvSpPr>
          <p:cNvPr id="30730" name="Rectangle 11"/>
          <p:cNvSpPr/>
          <p:nvPr/>
        </p:nvSpPr>
        <p:spPr>
          <a:xfrm>
            <a:off x="4260850" y="5122863"/>
            <a:ext cx="6281738" cy="923925"/>
          </a:xfrm>
          <a:prstGeom prst="rect">
            <a:avLst/>
          </a:prstGeom>
          <a:noFill/>
          <a:ln w="9525">
            <a:noFill/>
          </a:ln>
        </p:spPr>
        <p:txBody>
          <a:bodyPr anchor="ctr">
            <a:spAutoFit/>
          </a:bodyPr>
          <a:p>
            <a:r>
              <a:rPr lang="zh-CN" altLang="zh-CN" dirty="0">
                <a:latin typeface="Calibri" panose="020F0502020204030204" pitchFamily="34" charset="0"/>
              </a:rPr>
              <a:t>整个画面干净利落，生硬苦涩的线条，在作者迟滞的刻制中产生一种内敛的力使画中的每一根线都勃发出粗犷强悍的生命冲动，或多或少映出中国画中写意线条的影子。</a:t>
            </a:r>
            <a:endParaRPr lang="zh-CN" altLang="en-US" dirty="0">
              <a:latin typeface="Calibri" panose="020F0502020204030204" pitchFamily="34" charset="0"/>
            </a:endParaRPr>
          </a:p>
        </p:txBody>
      </p:sp>
      <p:pic>
        <p:nvPicPr>
          <p:cNvPr id="30731" name="Picture 2" descr="王道清《榨季乐》"/>
          <p:cNvPicPr>
            <a:picLocks noChangeAspect="1"/>
          </p:cNvPicPr>
          <p:nvPr/>
        </p:nvPicPr>
        <p:blipFill>
          <a:blip r:embed="rId1"/>
          <a:srcRect l="-31" b="8054"/>
          <a:stretch>
            <a:fillRect/>
          </a:stretch>
        </p:blipFill>
        <p:spPr>
          <a:xfrm>
            <a:off x="4405313" y="914400"/>
            <a:ext cx="5970587" cy="4170363"/>
          </a:xfrm>
          <a:prstGeom prst="rect">
            <a:avLst/>
          </a:prstGeom>
          <a:noFill/>
          <a:ln w="9525">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6D3"/>
        </a:solidFill>
        <a:effectLst/>
      </p:bgPr>
    </p:bg>
    <p:spTree>
      <p:nvGrpSpPr>
        <p:cNvPr id="1" name=""/>
        <p:cNvGrpSpPr/>
        <p:nvPr/>
      </p:nvGrpSpPr>
      <p:grpSpPr/>
      <p:sp>
        <p:nvSpPr>
          <p:cNvPr id="4098" name="矩形 1"/>
          <p:cNvSpPr/>
          <p:nvPr/>
        </p:nvSpPr>
        <p:spPr>
          <a:xfrm>
            <a:off x="211138" y="239713"/>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sp>
        <p:nvSpPr>
          <p:cNvPr id="4099" name="矩形 5"/>
          <p:cNvSpPr/>
          <p:nvPr/>
        </p:nvSpPr>
        <p:spPr>
          <a:xfrm>
            <a:off x="493713" y="1401763"/>
            <a:ext cx="1717675" cy="701675"/>
          </a:xfrm>
          <a:prstGeom prst="rect">
            <a:avLst/>
          </a:prstGeom>
          <a:noFill/>
          <a:ln w="9525">
            <a:noFill/>
          </a:ln>
        </p:spPr>
        <p:txBody>
          <a:bodyPr wrap="none">
            <a:spAutoFit/>
          </a:bodyPr>
          <a:p>
            <a:r>
              <a:rPr lang="zh-CN" altLang="zh-CN" sz="2000" b="1" dirty="0">
                <a:solidFill>
                  <a:srgbClr val="FCE5C4"/>
                </a:solidFill>
                <a:latin typeface="Calibri" panose="020F0502020204030204" pitchFamily="34" charset="0"/>
                <a:ea typeface="黑体" panose="02010600030101010101" pitchFamily="2" charset="-122"/>
              </a:rPr>
              <a:t>一、马关壮族</a:t>
            </a:r>
            <a:endParaRPr lang="en-US" altLang="zh-CN" sz="2000" b="1" dirty="0">
              <a:solidFill>
                <a:srgbClr val="FCE5C4"/>
              </a:solidFill>
              <a:latin typeface="Calibri" panose="020F0502020204030204" pitchFamily="34" charset="0"/>
              <a:ea typeface="黑体" panose="02010600030101010101" pitchFamily="2" charset="-122"/>
            </a:endParaRPr>
          </a:p>
          <a:p>
            <a:r>
              <a:rPr lang="zh-CN" altLang="zh-CN" sz="2000" b="1" dirty="0">
                <a:solidFill>
                  <a:srgbClr val="FCE5C4"/>
                </a:solidFill>
                <a:latin typeface="Calibri" panose="020F0502020204030204" pitchFamily="34" charset="0"/>
                <a:ea typeface="黑体" panose="02010600030101010101" pitchFamily="2" charset="-122"/>
              </a:rPr>
              <a:t>农民版画概况</a:t>
            </a:r>
            <a:endParaRPr lang="zh-CN" altLang="zh-CN" sz="2000" b="1" dirty="0">
              <a:solidFill>
                <a:srgbClr val="FCE5C4"/>
              </a:solidFill>
              <a:latin typeface="Calibri" panose="020F0502020204030204" pitchFamily="34" charset="0"/>
              <a:ea typeface="黑体" panose="02010600030101010101" pitchFamily="2" charset="-122"/>
            </a:endParaRPr>
          </a:p>
        </p:txBody>
      </p:sp>
      <p:sp>
        <p:nvSpPr>
          <p:cNvPr id="4100" name="矩形 6"/>
          <p:cNvSpPr/>
          <p:nvPr/>
        </p:nvSpPr>
        <p:spPr>
          <a:xfrm>
            <a:off x="649288" y="200025"/>
            <a:ext cx="1258887" cy="1157288"/>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4101" name="矩形 37"/>
          <p:cNvSpPr/>
          <p:nvPr/>
        </p:nvSpPr>
        <p:spPr>
          <a:xfrm>
            <a:off x="641350" y="2109788"/>
            <a:ext cx="1258888" cy="257175"/>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4102" name="TextBox 12"/>
          <p:cNvSpPr txBox="1"/>
          <p:nvPr/>
        </p:nvSpPr>
        <p:spPr>
          <a:xfrm>
            <a:off x="3659188" y="2308225"/>
            <a:ext cx="750887" cy="1200150"/>
          </a:xfrm>
          <a:prstGeom prst="rect">
            <a:avLst/>
          </a:prstGeom>
          <a:noFill/>
          <a:ln w="9525">
            <a:noFill/>
          </a:ln>
        </p:spPr>
        <p:txBody>
          <a:bodyPr wrap="none">
            <a:spAutoFit/>
          </a:bodyPr>
          <a:p>
            <a:r>
              <a:rPr lang="en-US" altLang="zh-CN" sz="7200" dirty="0">
                <a:solidFill>
                  <a:schemeClr val="bg1"/>
                </a:solidFill>
                <a:latin typeface="BusterD" pitchFamily="2" charset="0"/>
              </a:rPr>
              <a:t>A</a:t>
            </a:r>
            <a:endParaRPr lang="zh-CN" altLang="en-US" sz="7200" dirty="0">
              <a:solidFill>
                <a:schemeClr val="bg1"/>
              </a:solidFill>
              <a:latin typeface="BusterD" pitchFamily="2" charset="0"/>
            </a:endParaRPr>
          </a:p>
        </p:txBody>
      </p:sp>
      <p:sp>
        <p:nvSpPr>
          <p:cNvPr id="4103" name="TextBox 39"/>
          <p:cNvSpPr txBox="1"/>
          <p:nvPr/>
        </p:nvSpPr>
        <p:spPr>
          <a:xfrm>
            <a:off x="7194550" y="1741488"/>
            <a:ext cx="755650" cy="1200150"/>
          </a:xfrm>
          <a:prstGeom prst="rect">
            <a:avLst/>
          </a:prstGeom>
          <a:noFill/>
          <a:ln w="9525">
            <a:noFill/>
          </a:ln>
        </p:spPr>
        <p:txBody>
          <a:bodyPr>
            <a:spAutoFit/>
          </a:bodyPr>
          <a:p>
            <a:r>
              <a:rPr lang="en-US" altLang="zh-CN" sz="7200" dirty="0">
                <a:solidFill>
                  <a:schemeClr val="bg1"/>
                </a:solidFill>
                <a:latin typeface="BusterD" pitchFamily="2" charset="0"/>
              </a:rPr>
              <a:t>C</a:t>
            </a:r>
            <a:endParaRPr lang="zh-CN" altLang="en-US" sz="7200" dirty="0">
              <a:solidFill>
                <a:schemeClr val="bg1"/>
              </a:solidFill>
              <a:latin typeface="BusterD" pitchFamily="2" charset="0"/>
            </a:endParaRPr>
          </a:p>
        </p:txBody>
      </p:sp>
      <p:sp>
        <p:nvSpPr>
          <p:cNvPr id="4104" name="TextBox 40"/>
          <p:cNvSpPr txBox="1"/>
          <p:nvPr/>
        </p:nvSpPr>
        <p:spPr>
          <a:xfrm>
            <a:off x="5486400" y="4570413"/>
            <a:ext cx="769938" cy="1200150"/>
          </a:xfrm>
          <a:prstGeom prst="rect">
            <a:avLst/>
          </a:prstGeom>
          <a:noFill/>
          <a:ln w="9525">
            <a:noFill/>
          </a:ln>
        </p:spPr>
        <p:txBody>
          <a:bodyPr>
            <a:spAutoFit/>
          </a:bodyPr>
          <a:p>
            <a:r>
              <a:rPr lang="en-US" altLang="zh-CN" sz="7200" dirty="0">
                <a:solidFill>
                  <a:schemeClr val="bg1"/>
                </a:solidFill>
                <a:latin typeface="BusterD" pitchFamily="2" charset="0"/>
              </a:rPr>
              <a:t>B</a:t>
            </a:r>
            <a:endParaRPr lang="zh-CN" altLang="en-US" sz="7200" dirty="0">
              <a:solidFill>
                <a:schemeClr val="bg1"/>
              </a:solidFill>
              <a:latin typeface="BusterD" pitchFamily="2" charset="0"/>
            </a:endParaRPr>
          </a:p>
        </p:txBody>
      </p:sp>
      <p:sp>
        <p:nvSpPr>
          <p:cNvPr id="4105" name="TextBox 13"/>
          <p:cNvSpPr txBox="1"/>
          <p:nvPr/>
        </p:nvSpPr>
        <p:spPr>
          <a:xfrm>
            <a:off x="4379913" y="2571750"/>
            <a:ext cx="2092325" cy="400050"/>
          </a:xfrm>
          <a:prstGeom prst="rect">
            <a:avLst/>
          </a:prstGeom>
          <a:noFill/>
          <a:ln w="9525">
            <a:noFill/>
          </a:ln>
        </p:spPr>
        <p:txBody>
          <a:bodyPr>
            <a:spAutoFit/>
          </a:bodyPr>
          <a:p>
            <a:r>
              <a:rPr lang="zh-CN" altLang="zh-CN" sz="2000" b="1" dirty="0">
                <a:latin typeface="Calibri" panose="020F0502020204030204" pitchFamily="34" charset="0"/>
              </a:rPr>
              <a:t>马关县简介</a:t>
            </a:r>
            <a:endParaRPr lang="zh-CN" altLang="zh-CN" sz="2000" dirty="0">
              <a:latin typeface="Calibri" panose="020F0502020204030204" pitchFamily="34" charset="0"/>
            </a:endParaRPr>
          </a:p>
        </p:txBody>
      </p:sp>
      <p:sp>
        <p:nvSpPr>
          <p:cNvPr id="4106" name="TextBox 42"/>
          <p:cNvSpPr txBox="1"/>
          <p:nvPr/>
        </p:nvSpPr>
        <p:spPr>
          <a:xfrm>
            <a:off x="6353175" y="4813300"/>
            <a:ext cx="2092325" cy="400050"/>
          </a:xfrm>
          <a:prstGeom prst="rect">
            <a:avLst/>
          </a:prstGeom>
          <a:noFill/>
          <a:ln w="9525">
            <a:noFill/>
          </a:ln>
        </p:spPr>
        <p:txBody>
          <a:bodyPr>
            <a:spAutoFit/>
          </a:bodyPr>
          <a:p>
            <a:r>
              <a:rPr lang="zh-CN" altLang="zh-CN" sz="2000" b="1" dirty="0">
                <a:latin typeface="Calibri" panose="020F0502020204030204" pitchFamily="34" charset="0"/>
              </a:rPr>
              <a:t>仁和镇简介</a:t>
            </a:r>
            <a:endParaRPr lang="zh-CN" altLang="zh-CN" sz="2000" dirty="0">
              <a:latin typeface="Calibri" panose="020F0502020204030204" pitchFamily="34" charset="0"/>
            </a:endParaRPr>
          </a:p>
        </p:txBody>
      </p:sp>
      <p:cxnSp>
        <p:nvCxnSpPr>
          <p:cNvPr id="4107" name="直接连接符 43"/>
          <p:cNvCxnSpPr/>
          <p:nvPr/>
        </p:nvCxnSpPr>
        <p:spPr>
          <a:xfrm>
            <a:off x="5540375" y="5256213"/>
            <a:ext cx="3502025" cy="0"/>
          </a:xfrm>
          <a:prstGeom prst="line">
            <a:avLst/>
          </a:prstGeom>
          <a:ln w="76200" cap="flat" cmpd="thinThick">
            <a:solidFill>
              <a:srgbClr val="FCE5C4"/>
            </a:solidFill>
            <a:prstDash val="solid"/>
            <a:headEnd type="none" w="med" len="med"/>
            <a:tailEnd type="none" w="med" len="med"/>
          </a:ln>
        </p:spPr>
      </p:cxnSp>
      <p:sp>
        <p:nvSpPr>
          <p:cNvPr id="4108" name="TextBox 44"/>
          <p:cNvSpPr txBox="1"/>
          <p:nvPr/>
        </p:nvSpPr>
        <p:spPr>
          <a:xfrm>
            <a:off x="8129588" y="2074863"/>
            <a:ext cx="2092325" cy="400050"/>
          </a:xfrm>
          <a:prstGeom prst="rect">
            <a:avLst/>
          </a:prstGeom>
          <a:noFill/>
          <a:ln w="9525">
            <a:noFill/>
          </a:ln>
        </p:spPr>
        <p:txBody>
          <a:bodyPr>
            <a:spAutoFit/>
          </a:bodyPr>
          <a:p>
            <a:r>
              <a:rPr lang="zh-CN" altLang="zh-CN" sz="2000" b="1" dirty="0">
                <a:latin typeface="Calibri" panose="020F0502020204030204" pitchFamily="34" charset="0"/>
              </a:rPr>
              <a:t>阿峨新寨村简介</a:t>
            </a:r>
            <a:endParaRPr lang="zh-CN" altLang="zh-CN" sz="2000" dirty="0">
              <a:latin typeface="Calibri" panose="020F0502020204030204" pitchFamily="34" charset="0"/>
            </a:endParaRPr>
          </a:p>
        </p:txBody>
      </p:sp>
      <p:cxnSp>
        <p:nvCxnSpPr>
          <p:cNvPr id="4109" name="直接连接符 45"/>
          <p:cNvCxnSpPr/>
          <p:nvPr/>
        </p:nvCxnSpPr>
        <p:spPr>
          <a:xfrm>
            <a:off x="7059613" y="2532063"/>
            <a:ext cx="3502025" cy="0"/>
          </a:xfrm>
          <a:prstGeom prst="line">
            <a:avLst/>
          </a:prstGeom>
          <a:ln w="76200" cap="flat" cmpd="thinThick">
            <a:solidFill>
              <a:srgbClr val="FCE5C4"/>
            </a:solidFill>
            <a:prstDash val="solid"/>
            <a:headEnd type="none" w="med" len="med"/>
            <a:tailEnd type="none" w="med" len="med"/>
          </a:ln>
        </p:spPr>
      </p:cxnSp>
      <p:cxnSp>
        <p:nvCxnSpPr>
          <p:cNvPr id="4110" name="直接连接符 47"/>
          <p:cNvCxnSpPr/>
          <p:nvPr/>
        </p:nvCxnSpPr>
        <p:spPr>
          <a:xfrm>
            <a:off x="8689975" y="4537075"/>
            <a:ext cx="2954338" cy="34925"/>
          </a:xfrm>
          <a:prstGeom prst="line">
            <a:avLst/>
          </a:prstGeom>
          <a:ln w="76200" cap="flat" cmpd="thinThick">
            <a:solidFill>
              <a:srgbClr val="FCE5C4"/>
            </a:solidFill>
            <a:prstDash val="solid"/>
            <a:headEnd type="none" w="med" len="med"/>
            <a:tailEnd type="none" w="med" len="med"/>
          </a:ln>
        </p:spPr>
      </p:cxnSp>
      <p:sp>
        <p:nvSpPr>
          <p:cNvPr id="4111" name="TextBox 48"/>
          <p:cNvSpPr txBox="1"/>
          <p:nvPr/>
        </p:nvSpPr>
        <p:spPr>
          <a:xfrm>
            <a:off x="9650413" y="4130675"/>
            <a:ext cx="1987550" cy="400050"/>
          </a:xfrm>
          <a:prstGeom prst="rect">
            <a:avLst/>
          </a:prstGeom>
          <a:noFill/>
          <a:ln w="9525">
            <a:noFill/>
          </a:ln>
        </p:spPr>
        <p:txBody>
          <a:bodyPr>
            <a:spAutoFit/>
          </a:bodyPr>
          <a:p>
            <a:r>
              <a:rPr lang="zh-CN" altLang="en-US" sz="2000" b="1" dirty="0">
                <a:latin typeface="Calibri" panose="020F0502020204030204" pitchFamily="34" charset="0"/>
              </a:rPr>
              <a:t>版画协会简介</a:t>
            </a:r>
            <a:endParaRPr lang="zh-CN" altLang="zh-CN" sz="2000" b="1" dirty="0">
              <a:latin typeface="Calibri" panose="020F0502020204030204" pitchFamily="34" charset="0"/>
            </a:endParaRPr>
          </a:p>
        </p:txBody>
      </p:sp>
      <p:cxnSp>
        <p:nvCxnSpPr>
          <p:cNvPr id="4112"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sp>
        <p:nvSpPr>
          <p:cNvPr id="4113" name="TextBox 40"/>
          <p:cNvSpPr txBox="1"/>
          <p:nvPr/>
        </p:nvSpPr>
        <p:spPr>
          <a:xfrm>
            <a:off x="8769350" y="3851275"/>
            <a:ext cx="706438" cy="1189038"/>
          </a:xfrm>
          <a:prstGeom prst="rect">
            <a:avLst/>
          </a:prstGeom>
          <a:noFill/>
          <a:ln w="9525">
            <a:noFill/>
          </a:ln>
        </p:spPr>
        <p:txBody>
          <a:bodyPr>
            <a:spAutoFit/>
          </a:bodyPr>
          <a:p>
            <a:r>
              <a:rPr lang="en-US" altLang="zh-CN" sz="7200" dirty="0">
                <a:solidFill>
                  <a:schemeClr val="bg1"/>
                </a:solidFill>
                <a:latin typeface="BusterD" pitchFamily="2" charset="0"/>
              </a:rPr>
              <a:t>D</a:t>
            </a:r>
            <a:endParaRPr lang="zh-CN" altLang="en-US" sz="7200" dirty="0">
              <a:solidFill>
                <a:schemeClr val="bg1"/>
              </a:solidFill>
              <a:latin typeface="BusterD" pitchFamily="2" charset="0"/>
            </a:endParaRPr>
          </a:p>
        </p:txBody>
      </p:sp>
      <p:cxnSp>
        <p:nvCxnSpPr>
          <p:cNvPr id="4114" name="直接连接符 47"/>
          <p:cNvCxnSpPr/>
          <p:nvPr/>
        </p:nvCxnSpPr>
        <p:spPr>
          <a:xfrm>
            <a:off x="3629025" y="3025775"/>
            <a:ext cx="3502025" cy="0"/>
          </a:xfrm>
          <a:prstGeom prst="line">
            <a:avLst/>
          </a:prstGeom>
          <a:ln w="76200" cap="flat" cmpd="thinThick">
            <a:solidFill>
              <a:srgbClr val="FCE5C4"/>
            </a:solidFill>
            <a:prstDash val="solid"/>
            <a:headEnd type="none" w="med" len="med"/>
            <a:tailEnd type="none" w="med" len="med"/>
          </a:ln>
        </p:spPr>
      </p:cxn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31747"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B</a:t>
            </a:r>
            <a:endParaRPr lang="zh-CN" altLang="en-US" sz="7200" dirty="0">
              <a:solidFill>
                <a:srgbClr val="FA061D"/>
              </a:solidFill>
              <a:latin typeface="BusterD" pitchFamily="2" charset="0"/>
            </a:endParaRPr>
          </a:p>
        </p:txBody>
      </p:sp>
      <p:cxnSp>
        <p:nvCxnSpPr>
          <p:cNvPr id="31748"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31749"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31750"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31751"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31752" name="TextBox 6"/>
          <p:cNvSpPr txBox="1"/>
          <p:nvPr/>
        </p:nvSpPr>
        <p:spPr>
          <a:xfrm>
            <a:off x="1439863" y="1350963"/>
            <a:ext cx="1439862" cy="954087"/>
          </a:xfrm>
          <a:prstGeom prst="rect">
            <a:avLst/>
          </a:prstGeom>
          <a:noFill/>
          <a:ln w="9525">
            <a:noFill/>
          </a:ln>
        </p:spPr>
        <p:txBody>
          <a:bodyPr>
            <a:spAutoFit/>
          </a:bodyPr>
          <a:p>
            <a:r>
              <a:rPr lang="zh-CN" altLang="en-US" dirty="0">
                <a:latin typeface="Calibri" panose="020F0502020204030204" pitchFamily="34" charset="0"/>
              </a:rPr>
              <a:t>  </a:t>
            </a:r>
            <a:endParaRPr lang="zh-CN" altLang="en-US" dirty="0">
              <a:latin typeface="Calibri" panose="020F0502020204030204" pitchFamily="34" charset="0"/>
            </a:endParaRPr>
          </a:p>
          <a:p>
            <a:r>
              <a:rPr lang="en-US" altLang="zh-CN" dirty="0">
                <a:latin typeface="Calibri" panose="020F0502020204030204" pitchFamily="34" charset="0"/>
              </a:rPr>
              <a:t> </a:t>
            </a:r>
            <a:r>
              <a:rPr lang="en-US" altLang="zh-CN" sz="2000" b="1" dirty="0">
                <a:solidFill>
                  <a:schemeClr val="bg1"/>
                </a:solidFill>
                <a:latin typeface="Calibri" panose="020F0502020204030204" pitchFamily="34" charset="0"/>
              </a:rPr>
              <a:t>《</a:t>
            </a:r>
            <a:r>
              <a:rPr lang="zh-CN" altLang="en-US" sz="2000" b="1" dirty="0">
                <a:solidFill>
                  <a:schemeClr val="bg1"/>
                </a:solidFill>
                <a:latin typeface="Calibri" panose="020F0502020204030204" pitchFamily="34" charset="0"/>
              </a:rPr>
              <a:t>春耕</a:t>
            </a:r>
            <a:r>
              <a:rPr lang="en-US" altLang="zh-CN" sz="2000" b="1" dirty="0">
                <a:solidFill>
                  <a:schemeClr val="bg1"/>
                </a:solidFill>
                <a:latin typeface="Calibri" panose="020F0502020204030204" pitchFamily="34" charset="0"/>
              </a:rPr>
              <a:t>》 </a:t>
            </a:r>
            <a:endParaRPr lang="zh-CN" altLang="en-US" sz="2000" b="1" dirty="0">
              <a:solidFill>
                <a:schemeClr val="bg1"/>
              </a:solidFill>
              <a:latin typeface="Calibri" panose="020F0502020204030204" pitchFamily="34" charset="0"/>
            </a:endParaRPr>
          </a:p>
          <a:p>
            <a:endParaRPr lang="zh-CN" altLang="en-US" dirty="0">
              <a:latin typeface="Calibri" panose="020F0502020204030204" pitchFamily="34" charset="0"/>
            </a:endParaRPr>
          </a:p>
        </p:txBody>
      </p:sp>
      <p:sp>
        <p:nvSpPr>
          <p:cNvPr id="31753" name="Rectangle 9"/>
          <p:cNvSpPr/>
          <p:nvPr/>
        </p:nvSpPr>
        <p:spPr>
          <a:xfrm>
            <a:off x="4260850" y="4989513"/>
            <a:ext cx="5713413" cy="1190625"/>
          </a:xfrm>
          <a:prstGeom prst="rect">
            <a:avLst/>
          </a:prstGeom>
          <a:noFill/>
          <a:ln w="9525">
            <a:noFill/>
          </a:ln>
        </p:spPr>
        <p:txBody>
          <a:bodyPr anchor="ctr">
            <a:spAutoFit/>
          </a:bodyPr>
          <a:p>
            <a:r>
              <a:rPr lang="en-US" altLang="zh-CN" dirty="0">
                <a:latin typeface="Calibri" panose="020F0502020204030204" pitchFamily="34" charset="0"/>
              </a:rPr>
              <a:t>《</a:t>
            </a:r>
            <a:r>
              <a:rPr lang="zh-CN" altLang="en-US" dirty="0">
                <a:latin typeface="Calibri" panose="020F0502020204030204" pitchFamily="34" charset="0"/>
              </a:rPr>
              <a:t>春耕</a:t>
            </a:r>
            <a:r>
              <a:rPr lang="en-US" altLang="zh-CN" dirty="0">
                <a:latin typeface="Calibri" panose="020F0502020204030204" pitchFamily="34" charset="0"/>
              </a:rPr>
              <a:t>》,</a:t>
            </a:r>
            <a:r>
              <a:rPr lang="zh-CN" altLang="en-US" dirty="0">
                <a:latin typeface="Calibri" panose="020F0502020204030204" pitchFamily="34" charset="0"/>
              </a:rPr>
              <a:t>这幅图表现的是几个农民在春耕，画面中人物的形象和水纹的处理都采用阳刻的方式，人物动态各异，有正面的，有侧面的，黑白块面清晰，节奏感非常强，人物栩栩如生，生动而不失情节。</a:t>
            </a:r>
            <a:endParaRPr lang="zh-CN" altLang="en-US" dirty="0">
              <a:latin typeface="Calibri" panose="020F0502020204030204" pitchFamily="34" charset="0"/>
            </a:endParaRPr>
          </a:p>
        </p:txBody>
      </p:sp>
      <p:pic>
        <p:nvPicPr>
          <p:cNvPr id="31754" name="Picture 10" descr="PC160072"/>
          <p:cNvPicPr>
            <a:picLocks noChangeAspect="1"/>
          </p:cNvPicPr>
          <p:nvPr/>
        </p:nvPicPr>
        <p:blipFill>
          <a:blip r:embed="rId1"/>
          <a:stretch>
            <a:fillRect/>
          </a:stretch>
        </p:blipFill>
        <p:spPr>
          <a:xfrm>
            <a:off x="4605338" y="1198563"/>
            <a:ext cx="5003800" cy="3763962"/>
          </a:xfrm>
          <a:prstGeom prst="rect">
            <a:avLst/>
          </a:prstGeom>
          <a:noFill/>
          <a:ln w="9525">
            <a:noFill/>
          </a:ln>
        </p:spPr>
      </p:pic>
      <p:sp>
        <p:nvSpPr>
          <p:cNvPr id="31755" name="TextBox 13"/>
          <p:cNvSpPr txBox="1"/>
          <p:nvPr/>
        </p:nvSpPr>
        <p:spPr>
          <a:xfrm>
            <a:off x="1106488" y="4949825"/>
            <a:ext cx="2582862" cy="641350"/>
          </a:xfrm>
          <a:prstGeom prst="rect">
            <a:avLst/>
          </a:prstGeom>
          <a:noFill/>
          <a:ln w="9525">
            <a:noFill/>
          </a:ln>
        </p:spPr>
        <p:txBody>
          <a:bodyPr>
            <a:spAutoFit/>
          </a:bodyPr>
          <a:p>
            <a:r>
              <a:rPr lang="zh-CN" altLang="en-US" dirty="0">
                <a:latin typeface="Calibri" panose="020F0502020204030204" pitchFamily="34" charset="0"/>
              </a:rPr>
              <a:t>刀法简单、趣味性强</a:t>
            </a:r>
            <a:endParaRPr lang="zh-CN" altLang="en-US" dirty="0">
              <a:latin typeface="Calibri" panose="020F0502020204030204" pitchFamily="34" charset="0"/>
            </a:endParaRPr>
          </a:p>
          <a:p>
            <a:endParaRPr lang="zh-CN" altLang="en-US" dirty="0">
              <a:latin typeface="Calibri" panose="020F0502020204030204" pitchFamily="34" charset="0"/>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B</a:t>
            </a:r>
            <a:endParaRPr lang="zh-CN" altLang="en-US" sz="7200" dirty="0">
              <a:solidFill>
                <a:srgbClr val="FA061D"/>
              </a:solidFill>
              <a:latin typeface="BusterD" pitchFamily="2" charset="0"/>
            </a:endParaRPr>
          </a:p>
        </p:txBody>
      </p:sp>
      <p:cxnSp>
        <p:nvCxnSpPr>
          <p:cNvPr id="32771"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32772"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32773"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32774"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32775" name="TextBox 6"/>
          <p:cNvSpPr txBox="1"/>
          <p:nvPr/>
        </p:nvSpPr>
        <p:spPr>
          <a:xfrm>
            <a:off x="1439863" y="1350963"/>
            <a:ext cx="1439862" cy="677862"/>
          </a:xfrm>
          <a:prstGeom prst="rect">
            <a:avLst/>
          </a:prstGeom>
          <a:noFill/>
          <a:ln w="9525">
            <a:noFill/>
          </a:ln>
        </p:spPr>
        <p:txBody>
          <a:bodyPr>
            <a:spAutoFit/>
          </a:bodyPr>
          <a:p>
            <a:r>
              <a:rPr lang="en-US" altLang="zh-CN" sz="2000" b="1" dirty="0">
                <a:solidFill>
                  <a:schemeClr val="bg1"/>
                </a:solidFill>
                <a:latin typeface="Calibri" panose="020F0502020204030204" pitchFamily="34" charset="0"/>
              </a:rPr>
              <a:t>《</a:t>
            </a:r>
            <a:r>
              <a:rPr lang="zh-CN" altLang="en-US" sz="2000" b="1" dirty="0">
                <a:solidFill>
                  <a:schemeClr val="bg1"/>
                </a:solidFill>
                <a:latin typeface="Calibri" panose="020F0502020204030204" pitchFamily="34" charset="0"/>
              </a:rPr>
              <a:t>急诊</a:t>
            </a:r>
            <a:r>
              <a:rPr lang="en-US" altLang="zh-CN" sz="2000" b="1" dirty="0">
                <a:solidFill>
                  <a:schemeClr val="bg1"/>
                </a:solidFill>
                <a:latin typeface="Calibri" panose="020F0502020204030204" pitchFamily="34" charset="0"/>
              </a:rPr>
              <a:t>》 </a:t>
            </a:r>
            <a:endParaRPr lang="zh-CN" altLang="en-US" sz="2000" b="1" dirty="0">
              <a:solidFill>
                <a:schemeClr val="bg1"/>
              </a:solidFill>
              <a:latin typeface="Calibri" panose="020F0502020204030204" pitchFamily="34" charset="0"/>
            </a:endParaRPr>
          </a:p>
          <a:p>
            <a:endParaRPr lang="zh-CN" altLang="en-US" dirty="0">
              <a:latin typeface="Calibri" panose="020F0502020204030204" pitchFamily="34" charset="0"/>
            </a:endParaRPr>
          </a:p>
        </p:txBody>
      </p:sp>
      <p:sp>
        <p:nvSpPr>
          <p:cNvPr id="32776" name="TextBox 13"/>
          <p:cNvSpPr txBox="1"/>
          <p:nvPr/>
        </p:nvSpPr>
        <p:spPr>
          <a:xfrm>
            <a:off x="1106488" y="4949825"/>
            <a:ext cx="2582862" cy="641350"/>
          </a:xfrm>
          <a:prstGeom prst="rect">
            <a:avLst/>
          </a:prstGeom>
          <a:noFill/>
          <a:ln w="9525">
            <a:noFill/>
          </a:ln>
        </p:spPr>
        <p:txBody>
          <a:bodyPr>
            <a:spAutoFit/>
          </a:bodyPr>
          <a:p>
            <a:r>
              <a:rPr lang="zh-CN" altLang="en-US" dirty="0">
                <a:latin typeface="Calibri" panose="020F0502020204030204" pitchFamily="34" charset="0"/>
              </a:rPr>
              <a:t>刀法简单、趣味性强</a:t>
            </a:r>
            <a:endParaRPr lang="zh-CN" altLang="en-US" dirty="0">
              <a:latin typeface="Calibri" panose="020F0502020204030204" pitchFamily="34" charset="0"/>
            </a:endParaRPr>
          </a:p>
          <a:p>
            <a:endParaRPr lang="zh-CN" altLang="en-US" dirty="0">
              <a:latin typeface="Calibri" panose="020F0502020204030204" pitchFamily="34" charset="0"/>
            </a:endParaRPr>
          </a:p>
        </p:txBody>
      </p:sp>
      <p:pic>
        <p:nvPicPr>
          <p:cNvPr id="32777" name="Picture 2" descr="1978年卢正明《急诊》"/>
          <p:cNvPicPr>
            <a:picLocks noChangeAspect="1"/>
          </p:cNvPicPr>
          <p:nvPr/>
        </p:nvPicPr>
        <p:blipFill>
          <a:blip r:embed="rId1"/>
          <a:stretch>
            <a:fillRect/>
          </a:stretch>
        </p:blipFill>
        <p:spPr>
          <a:xfrm>
            <a:off x="4405313" y="928688"/>
            <a:ext cx="6221412" cy="3686175"/>
          </a:xfrm>
          <a:prstGeom prst="rect">
            <a:avLst/>
          </a:prstGeom>
          <a:noFill/>
          <a:ln w="9525">
            <a:noFill/>
          </a:ln>
        </p:spPr>
      </p:pic>
      <p:sp>
        <p:nvSpPr>
          <p:cNvPr id="32778" name="矩形 12"/>
          <p:cNvSpPr/>
          <p:nvPr/>
        </p:nvSpPr>
        <p:spPr>
          <a:xfrm>
            <a:off x="4489450" y="4768850"/>
            <a:ext cx="6096000" cy="1200150"/>
          </a:xfrm>
          <a:prstGeom prst="rect">
            <a:avLst/>
          </a:prstGeom>
          <a:noFill/>
          <a:ln w="9525">
            <a:noFill/>
          </a:ln>
        </p:spPr>
        <p:txBody>
          <a:bodyPr>
            <a:spAutoFit/>
          </a:bodyPr>
          <a:p>
            <a:r>
              <a:rPr lang="zh-CN" altLang="en-US" dirty="0">
                <a:latin typeface="Calibri" panose="020F0502020204030204" pitchFamily="34" charset="0"/>
              </a:rPr>
              <a:t>这</a:t>
            </a:r>
            <a:r>
              <a:rPr lang="zh-CN" altLang="zh-CN" dirty="0">
                <a:latin typeface="Calibri" panose="020F0502020204030204" pitchFamily="34" charset="0"/>
              </a:rPr>
              <a:t>是一位穿戴着壮族服饰的农村医生，骑着摩托车在前往病人家里途中的情形，画面远处背景是一座座山，人物明显比摩托车大很多，人物显得略微有些失重，但把当地农民对版画艺术的理解和他们质朴之感却瞬间跃然纸上。</a:t>
            </a:r>
            <a:endParaRPr lang="zh-CN" altLang="en-US" dirty="0">
              <a:latin typeface="Calibri" panose="020F0502020204030204" pitchFamily="34" charset="0"/>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B</a:t>
            </a:r>
            <a:endParaRPr lang="zh-CN" altLang="en-US" sz="7200" dirty="0">
              <a:solidFill>
                <a:srgbClr val="FA061D"/>
              </a:solidFill>
              <a:latin typeface="BusterD" pitchFamily="2" charset="0"/>
            </a:endParaRPr>
          </a:p>
        </p:txBody>
      </p:sp>
      <p:cxnSp>
        <p:nvCxnSpPr>
          <p:cNvPr id="33795"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33796"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33797"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33798"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33799" name="TextBox 6"/>
          <p:cNvSpPr txBox="1"/>
          <p:nvPr/>
        </p:nvSpPr>
        <p:spPr>
          <a:xfrm>
            <a:off x="1204913" y="1350963"/>
            <a:ext cx="1674812" cy="646112"/>
          </a:xfrm>
          <a:prstGeom prst="rect">
            <a:avLst/>
          </a:prstGeom>
          <a:noFill/>
          <a:ln w="9525">
            <a:noFill/>
          </a:ln>
        </p:spPr>
        <p:txBody>
          <a:bodyPr>
            <a:spAutoFit/>
          </a:bodyPr>
          <a:p>
            <a:pPr algn="ctr"/>
            <a:endParaRPr lang="en-US" altLang="zh-CN" b="1" dirty="0">
              <a:solidFill>
                <a:schemeClr val="bg1"/>
              </a:solidFill>
              <a:latin typeface="Calibri" panose="020F0502020204030204" pitchFamily="34" charset="0"/>
            </a:endParaRPr>
          </a:p>
          <a:p>
            <a:pPr algn="ctr"/>
            <a:r>
              <a:rPr lang="zh-CN" altLang="zh-CN" b="1" dirty="0">
                <a:solidFill>
                  <a:schemeClr val="bg1"/>
                </a:solidFill>
                <a:latin typeface="Calibri" panose="020F0502020204030204" pitchFamily="34" charset="0"/>
              </a:rPr>
              <a:t>《耕种》</a:t>
            </a:r>
            <a:endParaRPr lang="zh-CN" altLang="en-US" b="1" dirty="0">
              <a:solidFill>
                <a:schemeClr val="bg1"/>
              </a:solidFill>
              <a:latin typeface="Calibri" panose="020F0502020204030204" pitchFamily="34" charset="0"/>
            </a:endParaRPr>
          </a:p>
        </p:txBody>
      </p:sp>
      <p:sp>
        <p:nvSpPr>
          <p:cNvPr id="33800" name="TextBox 13"/>
          <p:cNvSpPr txBox="1"/>
          <p:nvPr/>
        </p:nvSpPr>
        <p:spPr>
          <a:xfrm>
            <a:off x="1106488" y="4949825"/>
            <a:ext cx="2582862" cy="641350"/>
          </a:xfrm>
          <a:prstGeom prst="rect">
            <a:avLst/>
          </a:prstGeom>
          <a:noFill/>
          <a:ln w="9525">
            <a:noFill/>
          </a:ln>
        </p:spPr>
        <p:txBody>
          <a:bodyPr>
            <a:spAutoFit/>
          </a:bodyPr>
          <a:p>
            <a:r>
              <a:rPr lang="zh-CN" altLang="en-US" dirty="0">
                <a:latin typeface="Calibri" panose="020F0502020204030204" pitchFamily="34" charset="0"/>
              </a:rPr>
              <a:t>刀法简单、趣味性强</a:t>
            </a:r>
            <a:endParaRPr lang="zh-CN" altLang="en-US" dirty="0">
              <a:latin typeface="Calibri" panose="020F0502020204030204" pitchFamily="34" charset="0"/>
            </a:endParaRPr>
          </a:p>
          <a:p>
            <a:endParaRPr lang="zh-CN" altLang="en-US" dirty="0">
              <a:latin typeface="Calibri" panose="020F0502020204030204" pitchFamily="34" charset="0"/>
            </a:endParaRPr>
          </a:p>
        </p:txBody>
      </p:sp>
      <p:sp>
        <p:nvSpPr>
          <p:cNvPr id="33801" name="矩形 12"/>
          <p:cNvSpPr/>
          <p:nvPr/>
        </p:nvSpPr>
        <p:spPr>
          <a:xfrm>
            <a:off x="4211638" y="4768850"/>
            <a:ext cx="6913562" cy="1754188"/>
          </a:xfrm>
          <a:prstGeom prst="rect">
            <a:avLst/>
          </a:prstGeom>
          <a:noFill/>
          <a:ln w="9525">
            <a:noFill/>
          </a:ln>
        </p:spPr>
        <p:txBody>
          <a:bodyPr>
            <a:spAutoFit/>
          </a:bodyPr>
          <a:p>
            <a:r>
              <a:rPr lang="zh-CN" altLang="zh-CN" dirty="0">
                <a:latin typeface="Calibri" panose="020F0502020204030204" pitchFamily="34" charset="0"/>
              </a:rPr>
              <a:t>这幅作品中，主要是以阴刻的线条来进行创作，整幅作品只用了一把刀从头到尾一气呵成。耕地的人物、土地、远处的山，都是用一根根带有情感体验的线来表现劳作的情形，农活虽然艰辛，但是画面线条朴实、轻松、自然，给人感觉到的不是劳作的辛苦，而是欢快的心情。阿峨新寨农民版画作品中对线的表达使用有独到的技巧，显示出线条独特的艺术魅力。</a:t>
            </a:r>
            <a:endParaRPr lang="zh-CN" altLang="en-US" dirty="0">
              <a:latin typeface="Calibri" panose="020F0502020204030204" pitchFamily="34" charset="0"/>
            </a:endParaRPr>
          </a:p>
        </p:txBody>
      </p:sp>
      <p:pic>
        <p:nvPicPr>
          <p:cNvPr id="33802" name="Picture 2" descr="1995年龙继魄《耕种》"/>
          <p:cNvPicPr>
            <a:picLocks noChangeAspect="1"/>
          </p:cNvPicPr>
          <p:nvPr/>
        </p:nvPicPr>
        <p:blipFill>
          <a:blip r:embed="rId1"/>
          <a:stretch>
            <a:fillRect/>
          </a:stretch>
        </p:blipFill>
        <p:spPr>
          <a:xfrm>
            <a:off x="4318000" y="919163"/>
            <a:ext cx="6613525" cy="3735387"/>
          </a:xfrm>
          <a:prstGeom prst="rect">
            <a:avLst/>
          </a:prstGeom>
          <a:noFill/>
          <a:ln w="9525">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Box 12"/>
          <p:cNvSpPr txBox="1"/>
          <p:nvPr/>
        </p:nvSpPr>
        <p:spPr>
          <a:xfrm>
            <a:off x="163513" y="4595813"/>
            <a:ext cx="793750" cy="1189037"/>
          </a:xfrm>
          <a:prstGeom prst="rect">
            <a:avLst/>
          </a:prstGeom>
          <a:noFill/>
          <a:ln w="9525">
            <a:noFill/>
          </a:ln>
        </p:spPr>
        <p:txBody>
          <a:bodyPr wrap="none">
            <a:spAutoFit/>
          </a:bodyPr>
          <a:p>
            <a:r>
              <a:rPr lang="en-US" altLang="zh-CN" sz="7200" dirty="0">
                <a:solidFill>
                  <a:srgbClr val="FA061D"/>
                </a:solidFill>
                <a:latin typeface="BusterD" pitchFamily="2" charset="0"/>
              </a:rPr>
              <a:t>B</a:t>
            </a:r>
            <a:endParaRPr lang="zh-CN" altLang="en-US" sz="7200" dirty="0">
              <a:solidFill>
                <a:srgbClr val="FA061D"/>
              </a:solidFill>
              <a:latin typeface="BusterD" pitchFamily="2" charset="0"/>
            </a:endParaRPr>
          </a:p>
        </p:txBody>
      </p:sp>
      <p:cxnSp>
        <p:nvCxnSpPr>
          <p:cNvPr id="34819"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34820"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34821"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34822"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34823" name="TextBox 6"/>
          <p:cNvSpPr txBox="1"/>
          <p:nvPr/>
        </p:nvSpPr>
        <p:spPr>
          <a:xfrm>
            <a:off x="1246188" y="1350963"/>
            <a:ext cx="1470025" cy="461962"/>
          </a:xfrm>
          <a:prstGeom prst="rect">
            <a:avLst/>
          </a:prstGeom>
          <a:noFill/>
          <a:ln w="9525">
            <a:noFill/>
          </a:ln>
        </p:spPr>
        <p:txBody>
          <a:bodyPr>
            <a:spAutoFit/>
          </a:bodyPr>
          <a:p>
            <a:r>
              <a:rPr lang="en-US" altLang="zh-CN" sz="2400" b="1" dirty="0">
                <a:solidFill>
                  <a:schemeClr val="bg1"/>
                </a:solidFill>
                <a:latin typeface="Calibri" panose="020F0502020204030204" pitchFamily="34" charset="0"/>
              </a:rPr>
              <a:t>《</a:t>
            </a:r>
            <a:r>
              <a:rPr lang="zh-CN" altLang="en-US" sz="2400" b="1" dirty="0">
                <a:solidFill>
                  <a:schemeClr val="bg1"/>
                </a:solidFill>
                <a:latin typeface="Calibri" panose="020F0502020204030204" pitchFamily="34" charset="0"/>
              </a:rPr>
              <a:t>斗乐</a:t>
            </a:r>
            <a:r>
              <a:rPr lang="en-US" altLang="zh-CN" sz="2400" b="1" dirty="0">
                <a:solidFill>
                  <a:schemeClr val="bg1"/>
                </a:solidFill>
                <a:latin typeface="Calibri" panose="020F0502020204030204" pitchFamily="34" charset="0"/>
              </a:rPr>
              <a:t>》</a:t>
            </a:r>
            <a:r>
              <a:rPr lang="en-US" altLang="zh-CN" sz="2400" b="1" dirty="0">
                <a:latin typeface="Calibri" panose="020F0502020204030204" pitchFamily="34" charset="0"/>
              </a:rPr>
              <a:t> </a:t>
            </a:r>
            <a:endParaRPr lang="zh-CN" altLang="en-US" sz="2400" b="1" dirty="0">
              <a:latin typeface="Calibri" panose="020F0502020204030204" pitchFamily="34" charset="0"/>
            </a:endParaRPr>
          </a:p>
        </p:txBody>
      </p:sp>
      <p:sp>
        <p:nvSpPr>
          <p:cNvPr id="34824" name="TextBox 13"/>
          <p:cNvSpPr txBox="1"/>
          <p:nvPr/>
        </p:nvSpPr>
        <p:spPr>
          <a:xfrm>
            <a:off x="1106488" y="4949825"/>
            <a:ext cx="2582862" cy="641350"/>
          </a:xfrm>
          <a:prstGeom prst="rect">
            <a:avLst/>
          </a:prstGeom>
          <a:noFill/>
          <a:ln w="9525">
            <a:noFill/>
          </a:ln>
        </p:spPr>
        <p:txBody>
          <a:bodyPr>
            <a:spAutoFit/>
          </a:bodyPr>
          <a:p>
            <a:r>
              <a:rPr lang="zh-CN" altLang="en-US" dirty="0">
                <a:latin typeface="Calibri" panose="020F0502020204030204" pitchFamily="34" charset="0"/>
              </a:rPr>
              <a:t>刀法简单、趣味性强</a:t>
            </a:r>
            <a:endParaRPr lang="zh-CN" altLang="en-US" dirty="0">
              <a:latin typeface="Calibri" panose="020F0502020204030204" pitchFamily="34" charset="0"/>
            </a:endParaRPr>
          </a:p>
          <a:p>
            <a:endParaRPr lang="zh-CN" altLang="en-US" dirty="0">
              <a:latin typeface="Calibri" panose="020F0502020204030204" pitchFamily="34" charset="0"/>
            </a:endParaRPr>
          </a:p>
        </p:txBody>
      </p:sp>
      <p:sp>
        <p:nvSpPr>
          <p:cNvPr id="34825" name="矩形 12"/>
          <p:cNvSpPr/>
          <p:nvPr/>
        </p:nvSpPr>
        <p:spPr>
          <a:xfrm>
            <a:off x="4489450" y="4768850"/>
            <a:ext cx="6096000" cy="1200150"/>
          </a:xfrm>
          <a:prstGeom prst="rect">
            <a:avLst/>
          </a:prstGeom>
          <a:noFill/>
          <a:ln w="9525">
            <a:noFill/>
          </a:ln>
        </p:spPr>
        <p:txBody>
          <a:bodyPr>
            <a:spAutoFit/>
          </a:bodyPr>
          <a:p>
            <a:r>
              <a:rPr lang="zh-CN" altLang="zh-CN" dirty="0">
                <a:latin typeface="Calibri" panose="020F0502020204030204" pitchFamily="34" charset="0"/>
              </a:rPr>
              <a:t>是一幅带有乡土情怀和田园风情的套色版画，色彩使用沉稳素雅，红、土黄色系的搭配与线条的有机结合，产生生动的农家生活节奏。画面中，土黄底与黑线的软硬搭配显得色彩铿锵有力。</a:t>
            </a:r>
            <a:endParaRPr lang="zh-CN" altLang="en-US" dirty="0">
              <a:latin typeface="Calibri" panose="020F0502020204030204" pitchFamily="34" charset="0"/>
            </a:endParaRPr>
          </a:p>
        </p:txBody>
      </p:sp>
      <p:pic>
        <p:nvPicPr>
          <p:cNvPr id="34826" name="Picture 2" descr="《斗乐》龙绣敏2010年48X54"/>
          <p:cNvPicPr>
            <a:picLocks noChangeAspect="1"/>
          </p:cNvPicPr>
          <p:nvPr/>
        </p:nvPicPr>
        <p:blipFill>
          <a:blip r:embed="rId1"/>
          <a:stretch>
            <a:fillRect/>
          </a:stretch>
        </p:blipFill>
        <p:spPr>
          <a:xfrm>
            <a:off x="4468813" y="920750"/>
            <a:ext cx="6016625" cy="3776663"/>
          </a:xfrm>
          <a:prstGeom prst="rect">
            <a:avLst/>
          </a:prstGeom>
          <a:noFill/>
          <a:ln w="9525">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1"/>
          <p:cNvSpPr/>
          <p:nvPr/>
        </p:nvSpPr>
        <p:spPr>
          <a:xfrm>
            <a:off x="177800"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35843"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sp>
        <p:nvSpPr>
          <p:cNvPr id="35844" name="TextBox 12"/>
          <p:cNvSpPr txBox="1"/>
          <p:nvPr/>
        </p:nvSpPr>
        <p:spPr>
          <a:xfrm>
            <a:off x="9979025" y="2239963"/>
            <a:ext cx="641350" cy="1200150"/>
          </a:xfrm>
          <a:prstGeom prst="rect">
            <a:avLst/>
          </a:prstGeom>
          <a:noFill/>
          <a:ln w="9525">
            <a:noFill/>
          </a:ln>
        </p:spPr>
        <p:txBody>
          <a:bodyPr wrap="none">
            <a:spAutoFit/>
          </a:bodyPr>
          <a:p>
            <a:r>
              <a:rPr lang="en-US" altLang="zh-CN" sz="7200" dirty="0">
                <a:solidFill>
                  <a:schemeClr val="bg1"/>
                </a:solidFill>
                <a:latin typeface="BusterD" pitchFamily="2" charset="0"/>
              </a:rPr>
              <a:t>C</a:t>
            </a:r>
            <a:endParaRPr lang="zh-CN" altLang="en-US" sz="7200" dirty="0">
              <a:solidFill>
                <a:schemeClr val="bg1"/>
              </a:solidFill>
              <a:latin typeface="BusterD" pitchFamily="2" charset="0"/>
            </a:endParaRPr>
          </a:p>
        </p:txBody>
      </p:sp>
      <p:sp>
        <p:nvSpPr>
          <p:cNvPr id="35845" name="TextBox 13"/>
          <p:cNvSpPr txBox="1"/>
          <p:nvPr/>
        </p:nvSpPr>
        <p:spPr>
          <a:xfrm>
            <a:off x="8091488" y="2547938"/>
            <a:ext cx="2049462" cy="830262"/>
          </a:xfrm>
          <a:prstGeom prst="rect">
            <a:avLst/>
          </a:prstGeom>
          <a:noFill/>
          <a:ln w="9525">
            <a:noFill/>
          </a:ln>
        </p:spPr>
        <p:txBody>
          <a:bodyPr>
            <a:spAutoFit/>
          </a:bodyPr>
          <a:p>
            <a:r>
              <a:rPr lang="zh-CN" altLang="en-US" sz="2800" dirty="0">
                <a:solidFill>
                  <a:schemeClr val="bg1"/>
                </a:solidFill>
                <a:latin typeface="Calibri" panose="020F0502020204030204" pitchFamily="34" charset="0"/>
              </a:rPr>
              <a:t>装饰性特点</a:t>
            </a:r>
            <a:endParaRPr lang="zh-CN" altLang="zh-CN" sz="2800" dirty="0">
              <a:solidFill>
                <a:schemeClr val="bg1"/>
              </a:solidFill>
              <a:latin typeface="Calibri" panose="020F0502020204030204" pitchFamily="34" charset="0"/>
            </a:endParaRPr>
          </a:p>
          <a:p>
            <a:endParaRPr lang="zh-CN" altLang="en-US" sz="2000" dirty="0">
              <a:solidFill>
                <a:schemeClr val="bg1"/>
              </a:solidFill>
              <a:latin typeface="华文琥珀" panose="02010800040101010101" pitchFamily="2" charset="-122"/>
              <a:ea typeface="黑体" panose="02010600030101010101" pitchFamily="2" charset="-122"/>
            </a:endParaRPr>
          </a:p>
        </p:txBody>
      </p:sp>
      <p:cxnSp>
        <p:nvCxnSpPr>
          <p:cNvPr id="35846"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35847" name="矩形 41"/>
          <p:cNvSpPr/>
          <p:nvPr/>
        </p:nvSpPr>
        <p:spPr>
          <a:xfrm>
            <a:off x="947738" y="1854200"/>
            <a:ext cx="4338637" cy="3046413"/>
          </a:xfrm>
          <a:prstGeom prst="rect">
            <a:avLst/>
          </a:prstGeom>
          <a:noFill/>
          <a:ln w="9525">
            <a:noFill/>
          </a:ln>
        </p:spPr>
        <p:txBody>
          <a:bodyPr>
            <a:spAutoFit/>
          </a:bodyPr>
          <a:p>
            <a:r>
              <a:rPr lang="zh-CN" altLang="zh-CN" sz="2400" dirty="0">
                <a:solidFill>
                  <a:schemeClr val="bg1"/>
                </a:solidFill>
                <a:latin typeface="Calibri" panose="020F0502020204030204" pitchFamily="34" charset="0"/>
              </a:rPr>
              <a:t>丰富的内容来源于对民族服饰图案的提炼，并在版画中的运用。通过巧妙的组织和重新安排使其赋予了新的感染力。就是因为它具有独特的装饰性是符合大众的审美情趣从而使得它的内容更容易被更多的人们所接受和认同。</a:t>
            </a:r>
            <a:endParaRPr lang="zh-CN" altLang="zh-CN" sz="2400" dirty="0">
              <a:solidFill>
                <a:schemeClr val="bg1"/>
              </a:solidFill>
              <a:latin typeface="Calibri" panose="020F0502020204030204" pitchFamily="34" charset="0"/>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Box 12"/>
          <p:cNvSpPr txBox="1"/>
          <p:nvPr/>
        </p:nvSpPr>
        <p:spPr>
          <a:xfrm>
            <a:off x="163513" y="4595813"/>
            <a:ext cx="641350" cy="1200150"/>
          </a:xfrm>
          <a:prstGeom prst="rect">
            <a:avLst/>
          </a:prstGeom>
          <a:noFill/>
          <a:ln w="9525">
            <a:noFill/>
          </a:ln>
        </p:spPr>
        <p:txBody>
          <a:bodyPr wrap="none">
            <a:spAutoFit/>
          </a:bodyPr>
          <a:p>
            <a:r>
              <a:rPr lang="en-US" altLang="zh-CN" sz="7200" dirty="0">
                <a:solidFill>
                  <a:srgbClr val="FA061D"/>
                </a:solidFill>
                <a:latin typeface="BusterD" pitchFamily="2" charset="0"/>
              </a:rPr>
              <a:t>C</a:t>
            </a:r>
            <a:endParaRPr lang="zh-CN" altLang="en-US" sz="7200" dirty="0">
              <a:solidFill>
                <a:srgbClr val="FA061D"/>
              </a:solidFill>
              <a:latin typeface="BusterD" pitchFamily="2" charset="0"/>
            </a:endParaRPr>
          </a:p>
        </p:txBody>
      </p:sp>
      <p:cxnSp>
        <p:nvCxnSpPr>
          <p:cNvPr id="36867"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36868"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36869"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36870"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36871" name="TextBox 6"/>
          <p:cNvSpPr txBox="1"/>
          <p:nvPr/>
        </p:nvSpPr>
        <p:spPr>
          <a:xfrm>
            <a:off x="1177925" y="1350963"/>
            <a:ext cx="1758950" cy="400050"/>
          </a:xfrm>
          <a:prstGeom prst="rect">
            <a:avLst/>
          </a:prstGeom>
          <a:noFill/>
          <a:ln w="9525">
            <a:noFill/>
          </a:ln>
        </p:spPr>
        <p:txBody>
          <a:bodyPr>
            <a:spAutoFit/>
          </a:bodyPr>
          <a:p>
            <a:r>
              <a:rPr lang="zh-CN" altLang="zh-CN" sz="2000" b="1" dirty="0">
                <a:solidFill>
                  <a:schemeClr val="bg1"/>
                </a:solidFill>
                <a:latin typeface="Calibri" panose="020F0502020204030204" pitchFamily="34" charset="0"/>
              </a:rPr>
              <a:t>《平安吉祥》</a:t>
            </a:r>
            <a:endParaRPr lang="zh-CN" altLang="en-US" sz="2000" b="1" dirty="0">
              <a:solidFill>
                <a:schemeClr val="bg1"/>
              </a:solidFill>
              <a:latin typeface="Calibri" panose="020F0502020204030204" pitchFamily="34" charset="0"/>
            </a:endParaRPr>
          </a:p>
        </p:txBody>
      </p:sp>
      <p:sp>
        <p:nvSpPr>
          <p:cNvPr id="36872" name="Rectangle 9"/>
          <p:cNvSpPr/>
          <p:nvPr/>
        </p:nvSpPr>
        <p:spPr>
          <a:xfrm>
            <a:off x="4260850" y="4984750"/>
            <a:ext cx="5713413" cy="1200150"/>
          </a:xfrm>
          <a:prstGeom prst="rect">
            <a:avLst/>
          </a:prstGeom>
          <a:noFill/>
          <a:ln w="9525">
            <a:noFill/>
          </a:ln>
        </p:spPr>
        <p:txBody>
          <a:bodyPr anchor="ctr">
            <a:spAutoFit/>
          </a:bodyPr>
          <a:p>
            <a:r>
              <a:rPr lang="zh-CN" altLang="zh-CN" dirty="0">
                <a:latin typeface="Calibri" panose="020F0502020204030204" pitchFamily="34" charset="0"/>
              </a:rPr>
              <a:t>马关阿峨新寨农民版画另一特点就是装饰感特别强，经常会在主体物的周围配饰一些较为抽象的图案，比如符号化的点、线以及象征着富贵的铜钱纹饰等元素运用到版画作品中</a:t>
            </a:r>
            <a:endParaRPr lang="zh-CN" altLang="en-US" dirty="0">
              <a:latin typeface="Calibri" panose="020F0502020204030204" pitchFamily="34" charset="0"/>
            </a:endParaRPr>
          </a:p>
        </p:txBody>
      </p:sp>
      <p:sp>
        <p:nvSpPr>
          <p:cNvPr id="36873" name="TextBox 13"/>
          <p:cNvSpPr txBox="1"/>
          <p:nvPr/>
        </p:nvSpPr>
        <p:spPr>
          <a:xfrm>
            <a:off x="1106488" y="4949825"/>
            <a:ext cx="2582862" cy="646113"/>
          </a:xfrm>
          <a:prstGeom prst="rect">
            <a:avLst/>
          </a:prstGeom>
          <a:noFill/>
          <a:ln w="9525">
            <a:noFill/>
          </a:ln>
        </p:spPr>
        <p:txBody>
          <a:bodyPr>
            <a:spAutoFit/>
          </a:bodyPr>
          <a:p>
            <a:r>
              <a:rPr lang="zh-CN" altLang="en-US" dirty="0">
                <a:latin typeface="Calibri" panose="020F0502020204030204" pitchFamily="34" charset="0"/>
              </a:rPr>
              <a:t>装饰性特点</a:t>
            </a:r>
            <a:endParaRPr lang="zh-CN" altLang="zh-CN" dirty="0">
              <a:latin typeface="Calibri" panose="020F0502020204030204" pitchFamily="34" charset="0"/>
            </a:endParaRPr>
          </a:p>
          <a:p>
            <a:endParaRPr lang="zh-CN" altLang="en-US" dirty="0">
              <a:latin typeface="Calibri" panose="020F0502020204030204" pitchFamily="34" charset="0"/>
            </a:endParaRPr>
          </a:p>
        </p:txBody>
      </p:sp>
      <p:pic>
        <p:nvPicPr>
          <p:cNvPr id="36874" name="图片 27" descr="《吉祥娃》卢正林2008年24X28.jpg"/>
          <p:cNvPicPr>
            <a:picLocks noChangeAspect="1"/>
          </p:cNvPicPr>
          <p:nvPr/>
        </p:nvPicPr>
        <p:blipFill>
          <a:blip r:embed="rId1"/>
          <a:stretch>
            <a:fillRect/>
          </a:stretch>
        </p:blipFill>
        <p:spPr>
          <a:xfrm>
            <a:off x="4687888" y="900113"/>
            <a:ext cx="4719637" cy="4087812"/>
          </a:xfrm>
          <a:prstGeom prst="rect">
            <a:avLst/>
          </a:prstGeom>
          <a:noFill/>
          <a:ln w="9525">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37891" name="TextBox 12"/>
          <p:cNvSpPr txBox="1"/>
          <p:nvPr/>
        </p:nvSpPr>
        <p:spPr>
          <a:xfrm>
            <a:off x="163513" y="4595813"/>
            <a:ext cx="641350" cy="1200150"/>
          </a:xfrm>
          <a:prstGeom prst="rect">
            <a:avLst/>
          </a:prstGeom>
          <a:noFill/>
          <a:ln w="9525">
            <a:noFill/>
          </a:ln>
        </p:spPr>
        <p:txBody>
          <a:bodyPr wrap="none">
            <a:spAutoFit/>
          </a:bodyPr>
          <a:p>
            <a:r>
              <a:rPr lang="en-US" altLang="zh-CN" sz="7200" dirty="0">
                <a:solidFill>
                  <a:srgbClr val="FA061D"/>
                </a:solidFill>
                <a:latin typeface="BusterD" pitchFamily="2" charset="0"/>
              </a:rPr>
              <a:t>C</a:t>
            </a:r>
            <a:endParaRPr lang="zh-CN" altLang="en-US" sz="7200" dirty="0">
              <a:solidFill>
                <a:srgbClr val="FA061D"/>
              </a:solidFill>
              <a:latin typeface="BusterD" pitchFamily="2" charset="0"/>
            </a:endParaRPr>
          </a:p>
        </p:txBody>
      </p:sp>
      <p:cxnSp>
        <p:nvCxnSpPr>
          <p:cNvPr id="37892"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37893"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37894"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37895"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37896" name="TextBox 6"/>
          <p:cNvSpPr txBox="1"/>
          <p:nvPr/>
        </p:nvSpPr>
        <p:spPr>
          <a:xfrm>
            <a:off x="1228725" y="1350963"/>
            <a:ext cx="1611313" cy="708025"/>
          </a:xfrm>
          <a:prstGeom prst="rect">
            <a:avLst/>
          </a:prstGeom>
          <a:noFill/>
          <a:ln w="9525">
            <a:noFill/>
          </a:ln>
        </p:spPr>
        <p:txBody>
          <a:bodyPr>
            <a:spAutoFit/>
          </a:bodyPr>
          <a:p>
            <a:r>
              <a:rPr lang="zh-CN" altLang="zh-CN" sz="2000" b="1" dirty="0">
                <a:solidFill>
                  <a:schemeClr val="bg1"/>
                </a:solidFill>
                <a:latin typeface="Calibri" panose="020F0502020204030204" pitchFamily="34" charset="0"/>
              </a:rPr>
              <a:t>《背带花》</a:t>
            </a:r>
            <a:r>
              <a:rPr lang="zh-CN" altLang="zh-CN" sz="2000" dirty="0">
                <a:latin typeface="Calibri" panose="020F0502020204030204" pitchFamily="34" charset="0"/>
              </a:rPr>
              <a:t> </a:t>
            </a:r>
            <a:r>
              <a:rPr lang="zh-CN" altLang="zh-CN" sz="2000" b="1" dirty="0">
                <a:solidFill>
                  <a:schemeClr val="bg1"/>
                </a:solidFill>
                <a:latin typeface="Calibri" panose="020F0502020204030204" pitchFamily="34" charset="0"/>
              </a:rPr>
              <a:t>《绣花鞋》</a:t>
            </a:r>
            <a:endParaRPr lang="zh-CN" altLang="en-US" sz="2000" b="1" dirty="0">
              <a:solidFill>
                <a:schemeClr val="bg1"/>
              </a:solidFill>
              <a:latin typeface="Calibri" panose="020F0502020204030204" pitchFamily="34" charset="0"/>
            </a:endParaRPr>
          </a:p>
        </p:txBody>
      </p:sp>
      <p:sp>
        <p:nvSpPr>
          <p:cNvPr id="37897" name="Rectangle 9"/>
          <p:cNvSpPr/>
          <p:nvPr/>
        </p:nvSpPr>
        <p:spPr>
          <a:xfrm>
            <a:off x="4260850" y="5122863"/>
            <a:ext cx="6656388" cy="923925"/>
          </a:xfrm>
          <a:prstGeom prst="rect">
            <a:avLst/>
          </a:prstGeom>
          <a:noFill/>
          <a:ln w="9525">
            <a:noFill/>
          </a:ln>
        </p:spPr>
        <p:txBody>
          <a:bodyPr anchor="ctr">
            <a:spAutoFit/>
          </a:bodyPr>
          <a:p>
            <a:r>
              <a:rPr lang="zh-CN" altLang="zh-CN" dirty="0">
                <a:latin typeface="Calibri" panose="020F0502020204030204" pitchFamily="34" charset="0"/>
              </a:rPr>
              <a:t>这些图案特征的版画利用点、线、面的元素以及植物、花卉等图形构成，把装饰性的图案用另外一直语言表述出来，恐怕也只有新寨的农民版画才能做到这一点。</a:t>
            </a:r>
            <a:endParaRPr lang="zh-CN" altLang="en-US" dirty="0">
              <a:latin typeface="Calibri" panose="020F0502020204030204" pitchFamily="34" charset="0"/>
            </a:endParaRPr>
          </a:p>
        </p:txBody>
      </p:sp>
      <p:sp>
        <p:nvSpPr>
          <p:cNvPr id="37898" name="TextBox 13"/>
          <p:cNvSpPr txBox="1"/>
          <p:nvPr/>
        </p:nvSpPr>
        <p:spPr>
          <a:xfrm>
            <a:off x="1106488" y="4949825"/>
            <a:ext cx="2582862" cy="646113"/>
          </a:xfrm>
          <a:prstGeom prst="rect">
            <a:avLst/>
          </a:prstGeom>
          <a:noFill/>
          <a:ln w="9525">
            <a:noFill/>
          </a:ln>
        </p:spPr>
        <p:txBody>
          <a:bodyPr>
            <a:spAutoFit/>
          </a:bodyPr>
          <a:p>
            <a:r>
              <a:rPr lang="zh-CN" altLang="en-US" dirty="0">
                <a:latin typeface="Calibri" panose="020F0502020204030204" pitchFamily="34" charset="0"/>
              </a:rPr>
              <a:t>装饰性特点</a:t>
            </a:r>
            <a:endParaRPr lang="zh-CN" altLang="zh-CN" dirty="0">
              <a:latin typeface="Calibri" panose="020F0502020204030204" pitchFamily="34" charset="0"/>
            </a:endParaRPr>
          </a:p>
          <a:p>
            <a:endParaRPr lang="zh-CN" altLang="en-US" dirty="0">
              <a:latin typeface="Calibri" panose="020F0502020204030204" pitchFamily="34" charset="0"/>
            </a:endParaRPr>
          </a:p>
        </p:txBody>
      </p:sp>
      <p:pic>
        <p:nvPicPr>
          <p:cNvPr id="37899" name="Picture 2" descr="2001年卢桂元《背带花》"/>
          <p:cNvPicPr>
            <a:picLocks noChangeAspect="1"/>
          </p:cNvPicPr>
          <p:nvPr/>
        </p:nvPicPr>
        <p:blipFill>
          <a:blip r:embed="rId1"/>
          <a:stretch>
            <a:fillRect/>
          </a:stretch>
        </p:blipFill>
        <p:spPr>
          <a:xfrm>
            <a:off x="3048000" y="1052513"/>
            <a:ext cx="3616325" cy="3616325"/>
          </a:xfrm>
          <a:prstGeom prst="rect">
            <a:avLst/>
          </a:prstGeom>
          <a:noFill/>
          <a:ln w="9525">
            <a:noFill/>
          </a:ln>
        </p:spPr>
      </p:pic>
      <p:pic>
        <p:nvPicPr>
          <p:cNvPr id="37900" name="Picture 3" descr="2001年卢桂元《绣花鞋》"/>
          <p:cNvPicPr>
            <a:picLocks noChangeAspect="1"/>
          </p:cNvPicPr>
          <p:nvPr/>
        </p:nvPicPr>
        <p:blipFill>
          <a:blip r:embed="rId2"/>
          <a:stretch>
            <a:fillRect/>
          </a:stretch>
        </p:blipFill>
        <p:spPr>
          <a:xfrm>
            <a:off x="6742113" y="1039813"/>
            <a:ext cx="4997450" cy="3643312"/>
          </a:xfrm>
          <a:prstGeom prst="rect">
            <a:avLst/>
          </a:prstGeom>
          <a:noFill/>
          <a:ln w="9525">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矩形 1"/>
          <p:cNvSpPr/>
          <p:nvPr/>
        </p:nvSpPr>
        <p:spPr>
          <a:xfrm>
            <a:off x="211138" y="239713"/>
            <a:ext cx="11814175" cy="6372225"/>
          </a:xfrm>
          <a:prstGeom prst="rect">
            <a:avLst/>
          </a:prstGeom>
          <a:solidFill>
            <a:schemeClr val="bg1"/>
          </a:solidFill>
          <a:ln w="9525">
            <a:noFill/>
          </a:ln>
        </p:spPr>
        <p:txBody>
          <a:bodyPr/>
          <a:p>
            <a:endParaRPr lang="zh-CN" altLang="en-US" dirty="0">
              <a:latin typeface="Calibri" panose="020F0502020204030204" pitchFamily="34" charset="0"/>
            </a:endParaRPr>
          </a:p>
        </p:txBody>
      </p:sp>
      <p:sp>
        <p:nvSpPr>
          <p:cNvPr id="38915" name="TextBox 12"/>
          <p:cNvSpPr txBox="1"/>
          <p:nvPr/>
        </p:nvSpPr>
        <p:spPr>
          <a:xfrm>
            <a:off x="163513" y="4595813"/>
            <a:ext cx="641350" cy="1200150"/>
          </a:xfrm>
          <a:prstGeom prst="rect">
            <a:avLst/>
          </a:prstGeom>
          <a:noFill/>
          <a:ln w="9525">
            <a:noFill/>
          </a:ln>
        </p:spPr>
        <p:txBody>
          <a:bodyPr wrap="none">
            <a:spAutoFit/>
          </a:bodyPr>
          <a:p>
            <a:r>
              <a:rPr lang="en-US" altLang="zh-CN" sz="7200" dirty="0">
                <a:solidFill>
                  <a:srgbClr val="FA061D"/>
                </a:solidFill>
                <a:latin typeface="BusterD" pitchFamily="2" charset="0"/>
              </a:rPr>
              <a:t>C</a:t>
            </a:r>
            <a:endParaRPr lang="zh-CN" altLang="en-US" sz="7200" dirty="0">
              <a:solidFill>
                <a:srgbClr val="FA061D"/>
              </a:solidFill>
              <a:latin typeface="BusterD" pitchFamily="2" charset="0"/>
            </a:endParaRPr>
          </a:p>
        </p:txBody>
      </p:sp>
      <p:cxnSp>
        <p:nvCxnSpPr>
          <p:cNvPr id="38916" name="直接连接符 15"/>
          <p:cNvCxnSpPr/>
          <p:nvPr/>
        </p:nvCxnSpPr>
        <p:spPr>
          <a:xfrm>
            <a:off x="177800" y="5622925"/>
            <a:ext cx="3502025" cy="0"/>
          </a:xfrm>
          <a:prstGeom prst="line">
            <a:avLst/>
          </a:prstGeom>
          <a:ln w="76200" cap="flat" cmpd="thinThick">
            <a:solidFill>
              <a:srgbClr val="FA061D"/>
            </a:solidFill>
            <a:prstDash val="solid"/>
            <a:headEnd type="none" w="med" len="med"/>
            <a:tailEnd type="none" w="med" len="med"/>
          </a:ln>
        </p:spPr>
      </p:cxnSp>
      <p:sp>
        <p:nvSpPr>
          <p:cNvPr id="38917" name="矩形 41"/>
          <p:cNvSpPr/>
          <p:nvPr/>
        </p:nvSpPr>
        <p:spPr>
          <a:xfrm>
            <a:off x="8142288" y="239713"/>
            <a:ext cx="4183062" cy="366712"/>
          </a:xfrm>
          <a:prstGeom prst="rect">
            <a:avLst/>
          </a:prstGeom>
          <a:noFill/>
          <a:ln w="9525">
            <a:noFill/>
          </a:ln>
        </p:spPr>
        <p:txBody>
          <a:bodyPr>
            <a:spAutoFit/>
          </a:bodyPr>
          <a:p>
            <a:r>
              <a:rPr lang="zh-CN" altLang="en-US" b="1" dirty="0">
                <a:latin typeface="Calibri" panose="020F0502020204030204" pitchFamily="34" charset="0"/>
              </a:rPr>
              <a:t>三、马关壮族农民版画主要作品赏析</a:t>
            </a:r>
            <a:endParaRPr lang="zh-CN" altLang="en-US" b="1" dirty="0">
              <a:latin typeface="Calibri" panose="020F0502020204030204" pitchFamily="34" charset="0"/>
            </a:endParaRPr>
          </a:p>
        </p:txBody>
      </p:sp>
      <p:cxnSp>
        <p:nvCxnSpPr>
          <p:cNvPr id="38918" name="直接连接符 47"/>
          <p:cNvCxnSpPr/>
          <p:nvPr/>
        </p:nvCxnSpPr>
        <p:spPr>
          <a:xfrm>
            <a:off x="8115300" y="765175"/>
            <a:ext cx="3892550" cy="0"/>
          </a:xfrm>
          <a:prstGeom prst="line">
            <a:avLst/>
          </a:prstGeom>
          <a:ln w="76200" cap="flat" cmpd="thinThick">
            <a:solidFill>
              <a:srgbClr val="FA061D"/>
            </a:solidFill>
            <a:prstDash val="solid"/>
            <a:headEnd type="none" w="med" len="med"/>
            <a:tailEnd type="none" w="med" len="med"/>
          </a:ln>
        </p:spPr>
      </p:cxnSp>
      <p:sp>
        <p:nvSpPr>
          <p:cNvPr id="38919" name="矩形 16"/>
          <p:cNvSpPr/>
          <p:nvPr/>
        </p:nvSpPr>
        <p:spPr>
          <a:xfrm>
            <a:off x="1271588" y="196850"/>
            <a:ext cx="1485900" cy="2870200"/>
          </a:xfrm>
          <a:prstGeom prst="rect">
            <a:avLst/>
          </a:prstGeom>
          <a:solidFill>
            <a:srgbClr val="FA061D"/>
          </a:solidFill>
          <a:ln w="9525">
            <a:noFill/>
          </a:ln>
        </p:spPr>
        <p:txBody>
          <a:bodyPr/>
          <a:p>
            <a:endParaRPr lang="zh-CN" altLang="en-US" dirty="0">
              <a:latin typeface="Calibri" panose="020F0502020204030204" pitchFamily="34" charset="0"/>
            </a:endParaRPr>
          </a:p>
        </p:txBody>
      </p:sp>
      <p:sp>
        <p:nvSpPr>
          <p:cNvPr id="38920" name="TextBox 6"/>
          <p:cNvSpPr txBox="1"/>
          <p:nvPr/>
        </p:nvSpPr>
        <p:spPr>
          <a:xfrm>
            <a:off x="1589088" y="1350963"/>
            <a:ext cx="974725" cy="400050"/>
          </a:xfrm>
          <a:prstGeom prst="rect">
            <a:avLst/>
          </a:prstGeom>
          <a:noFill/>
          <a:ln w="9525">
            <a:noFill/>
          </a:ln>
        </p:spPr>
        <p:txBody>
          <a:bodyPr>
            <a:spAutoFit/>
          </a:bodyPr>
          <a:p>
            <a:r>
              <a:rPr lang="zh-CN" altLang="zh-CN" sz="2000" b="1" dirty="0">
                <a:solidFill>
                  <a:schemeClr val="bg1"/>
                </a:solidFill>
                <a:latin typeface="Calibri" panose="020F0502020204030204" pitchFamily="34" charset="0"/>
              </a:rPr>
              <a:t>《染》</a:t>
            </a:r>
            <a:endParaRPr lang="zh-CN" altLang="en-US" sz="2000" b="1" dirty="0">
              <a:solidFill>
                <a:schemeClr val="bg1"/>
              </a:solidFill>
              <a:latin typeface="Calibri" panose="020F0502020204030204" pitchFamily="34" charset="0"/>
            </a:endParaRPr>
          </a:p>
        </p:txBody>
      </p:sp>
      <p:sp>
        <p:nvSpPr>
          <p:cNvPr id="38921" name="Rectangle 9"/>
          <p:cNvSpPr/>
          <p:nvPr/>
        </p:nvSpPr>
        <p:spPr>
          <a:xfrm>
            <a:off x="4260850" y="5260975"/>
            <a:ext cx="5713413" cy="647700"/>
          </a:xfrm>
          <a:prstGeom prst="rect">
            <a:avLst/>
          </a:prstGeom>
          <a:noFill/>
          <a:ln w="9525">
            <a:noFill/>
          </a:ln>
        </p:spPr>
        <p:txBody>
          <a:bodyPr anchor="ctr">
            <a:spAutoFit/>
          </a:bodyPr>
          <a:p>
            <a:r>
              <a:rPr lang="zh-CN" altLang="zh-CN" dirty="0">
                <a:latin typeface="Calibri" panose="020F0502020204030204" pitchFamily="34" charset="0"/>
              </a:rPr>
              <a:t>无论是黑白木刻版画还是套色版画都带有非常强的装饰性，构成了马关阿峨版画独特的装饰艺术魅力</a:t>
            </a:r>
            <a:endParaRPr lang="zh-CN" altLang="en-US" dirty="0">
              <a:latin typeface="Calibri" panose="020F0502020204030204" pitchFamily="34" charset="0"/>
            </a:endParaRPr>
          </a:p>
        </p:txBody>
      </p:sp>
      <p:sp>
        <p:nvSpPr>
          <p:cNvPr id="38922" name="TextBox 13"/>
          <p:cNvSpPr txBox="1"/>
          <p:nvPr/>
        </p:nvSpPr>
        <p:spPr>
          <a:xfrm>
            <a:off x="1106488" y="4949825"/>
            <a:ext cx="2582862" cy="646113"/>
          </a:xfrm>
          <a:prstGeom prst="rect">
            <a:avLst/>
          </a:prstGeom>
          <a:noFill/>
          <a:ln w="9525">
            <a:noFill/>
          </a:ln>
        </p:spPr>
        <p:txBody>
          <a:bodyPr>
            <a:spAutoFit/>
          </a:bodyPr>
          <a:p>
            <a:r>
              <a:rPr lang="zh-CN" altLang="en-US" dirty="0">
                <a:latin typeface="Calibri" panose="020F0502020204030204" pitchFamily="34" charset="0"/>
              </a:rPr>
              <a:t>装饰性特点</a:t>
            </a:r>
            <a:endParaRPr lang="zh-CN" altLang="zh-CN" dirty="0">
              <a:latin typeface="Calibri" panose="020F0502020204030204" pitchFamily="34" charset="0"/>
            </a:endParaRPr>
          </a:p>
          <a:p>
            <a:endParaRPr lang="zh-CN" altLang="en-US" dirty="0">
              <a:latin typeface="Calibri" panose="020F0502020204030204" pitchFamily="34" charset="0"/>
            </a:endParaRPr>
          </a:p>
        </p:txBody>
      </p:sp>
      <p:pic>
        <p:nvPicPr>
          <p:cNvPr id="38923" name="图片 250" descr="《染》龙子辉2010年51X36.JPG"/>
          <p:cNvPicPr>
            <a:picLocks noChangeAspect="1"/>
          </p:cNvPicPr>
          <p:nvPr/>
        </p:nvPicPr>
        <p:blipFill>
          <a:blip r:embed="rId1"/>
          <a:stretch>
            <a:fillRect/>
          </a:stretch>
        </p:blipFill>
        <p:spPr>
          <a:xfrm>
            <a:off x="4359275" y="847725"/>
            <a:ext cx="5810250" cy="4329113"/>
          </a:xfrm>
          <a:prstGeom prst="rect">
            <a:avLst/>
          </a:prstGeom>
          <a:noFill/>
          <a:ln w="9525">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矩形 1"/>
          <p:cNvSpPr/>
          <p:nvPr/>
        </p:nvSpPr>
        <p:spPr>
          <a:xfrm>
            <a:off x="211138" y="239713"/>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sp>
        <p:nvSpPr>
          <p:cNvPr id="39939" name="矩形 5"/>
          <p:cNvSpPr/>
          <p:nvPr/>
        </p:nvSpPr>
        <p:spPr>
          <a:xfrm>
            <a:off x="493713" y="1535113"/>
            <a:ext cx="2025650" cy="396875"/>
          </a:xfrm>
          <a:prstGeom prst="rect">
            <a:avLst/>
          </a:prstGeom>
          <a:noFill/>
          <a:ln w="9525">
            <a:noFill/>
          </a:ln>
        </p:spPr>
        <p:txBody>
          <a:bodyPr wrap="none">
            <a:spAutoFit/>
          </a:bodyPr>
          <a:p>
            <a:r>
              <a:rPr lang="zh-CN" altLang="en-US" sz="2000" b="1" dirty="0">
                <a:solidFill>
                  <a:srgbClr val="FCE5C4"/>
                </a:solidFill>
                <a:latin typeface="Calibri" panose="020F0502020204030204" pitchFamily="34" charset="0"/>
                <a:ea typeface="黑体" panose="02010600030101010101" pitchFamily="2" charset="-122"/>
              </a:rPr>
              <a:t>四、现状与发展</a:t>
            </a:r>
            <a:r>
              <a:rPr lang="zh-CN" altLang="en-US" dirty="0">
                <a:latin typeface="Calibri" panose="020F0502020204030204" pitchFamily="34" charset="0"/>
              </a:rPr>
              <a:t> </a:t>
            </a:r>
            <a:endParaRPr lang="zh-CN" altLang="zh-CN" dirty="0">
              <a:latin typeface="Calibri" panose="020F0502020204030204" pitchFamily="34" charset="0"/>
            </a:endParaRPr>
          </a:p>
        </p:txBody>
      </p:sp>
      <p:sp>
        <p:nvSpPr>
          <p:cNvPr id="39940" name="矩形 6"/>
          <p:cNvSpPr/>
          <p:nvPr/>
        </p:nvSpPr>
        <p:spPr>
          <a:xfrm>
            <a:off x="857250" y="241300"/>
            <a:ext cx="1258888" cy="1157288"/>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39941" name="矩形 37"/>
          <p:cNvSpPr/>
          <p:nvPr/>
        </p:nvSpPr>
        <p:spPr>
          <a:xfrm>
            <a:off x="849313" y="2109788"/>
            <a:ext cx="1258887" cy="257175"/>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13" name="矩形 12"/>
          <p:cNvSpPr/>
          <p:nvPr/>
        </p:nvSpPr>
        <p:spPr>
          <a:xfrm>
            <a:off x="2436813" y="2398713"/>
            <a:ext cx="9258300" cy="3108325"/>
          </a:xfrm>
          <a:prstGeom prst="rect">
            <a:avLst/>
          </a:prstGeom>
          <a:effectLst>
            <a:outerShdw blurRad="50800" dist="38100" algn="l" rotWithShape="0">
              <a:prstClr val="black">
                <a:alpha val="40000"/>
              </a:prst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chemeClr val="bg1"/>
                </a:solidFill>
                <a:effectLst/>
                <a:uLnTx/>
                <a:uFillTx/>
                <a:latin typeface="Calibri" panose="020F0502020204030204" pitchFamily="34" charset="0"/>
                <a:ea typeface="宋体" panose="02010600030101010101" pitchFamily="2" charset="-122"/>
                <a:cs typeface="+mn-cs"/>
              </a:rPr>
              <a:t>          </a:t>
            </a:r>
            <a:r>
              <a:rPr kumimoji="0" lang="zh-CN" altLang="zh-CN" sz="2800" b="0" i="0" u="none" strike="noStrike" kern="1200" cap="none" spc="0" normalizeH="0" baseline="0" noProof="0" dirty="0" smtClean="0">
                <a:ln>
                  <a:noFill/>
                </a:ln>
                <a:solidFill>
                  <a:schemeClr val="bg1"/>
                </a:solidFill>
                <a:effectLst/>
                <a:uLnTx/>
                <a:uFillTx/>
                <a:latin typeface="Calibri" panose="020F0502020204030204" pitchFamily="34" charset="0"/>
                <a:ea typeface="宋体" panose="02010600030101010101" pitchFamily="2" charset="-122"/>
                <a:cs typeface="+mn-cs"/>
              </a:rPr>
              <a:t>马关阿峨新寨农民版画自上世纪七十年代兴起并一直发展至今天，从最初的娱乐爱好到现在的主动学习，从农民的娱乐性到以参加各种展览为荣誉，再到把荣誉转换成今天的一种具有社会效益的“农特产品”，从无意识的狂野到技艺精湛的表现，从无价变为增收的来源，从文化现象到文化传承与保护意思的建立，无一不体现马关阿峨新寨农民版画各时期的功能变迁。</a:t>
            </a:r>
            <a:endParaRPr kumimoji="0" lang="zh-CN" altLang="en-US" sz="2800" b="0" i="0" u="none" strike="noStrike" kern="1200" cap="none" spc="0" normalizeH="0" baseline="0" noProof="0" dirty="0" smtClean="0">
              <a:ln>
                <a:noFill/>
              </a:ln>
              <a:solidFill>
                <a:schemeClr val="bg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矩形 1"/>
          <p:cNvSpPr/>
          <p:nvPr/>
        </p:nvSpPr>
        <p:spPr>
          <a:xfrm>
            <a:off x="166688"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40963"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cxnSp>
        <p:nvCxnSpPr>
          <p:cNvPr id="40964"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40965" name="矩形 41"/>
          <p:cNvSpPr/>
          <p:nvPr/>
        </p:nvSpPr>
        <p:spPr>
          <a:xfrm>
            <a:off x="947738" y="1854200"/>
            <a:ext cx="4338637" cy="460375"/>
          </a:xfrm>
          <a:prstGeom prst="rect">
            <a:avLst/>
          </a:prstGeom>
          <a:noFill/>
          <a:ln w="9525">
            <a:noFill/>
          </a:ln>
        </p:spPr>
        <p:txBody>
          <a:bodyPr>
            <a:spAutoFit/>
          </a:bodyPr>
          <a:p>
            <a:endParaRPr lang="zh-CN" altLang="zh-CN" sz="2400" dirty="0">
              <a:solidFill>
                <a:schemeClr val="bg1"/>
              </a:solidFill>
              <a:latin typeface="Calibri" panose="020F0502020204030204" pitchFamily="34" charset="0"/>
            </a:endParaRPr>
          </a:p>
        </p:txBody>
      </p:sp>
      <p:sp>
        <p:nvSpPr>
          <p:cNvPr id="40966" name="矩形 7"/>
          <p:cNvSpPr/>
          <p:nvPr/>
        </p:nvSpPr>
        <p:spPr>
          <a:xfrm>
            <a:off x="1149350" y="1428750"/>
            <a:ext cx="4489450" cy="1570038"/>
          </a:xfrm>
          <a:prstGeom prst="rect">
            <a:avLst/>
          </a:prstGeom>
          <a:noFill/>
          <a:ln w="9525">
            <a:noFill/>
          </a:ln>
        </p:spPr>
        <p:txBody>
          <a:bodyPr>
            <a:spAutoFit/>
          </a:bodyPr>
          <a:p>
            <a:r>
              <a:rPr lang="en-US" altLang="zh-CN" sz="2400" dirty="0">
                <a:solidFill>
                  <a:schemeClr val="bg1"/>
                </a:solidFill>
                <a:latin typeface="Calibri" panose="020F0502020204030204" pitchFamily="34" charset="0"/>
              </a:rPr>
              <a:t>         </a:t>
            </a:r>
            <a:r>
              <a:rPr lang="zh-CN" altLang="zh-CN" sz="2400" dirty="0">
                <a:solidFill>
                  <a:schemeClr val="bg1"/>
                </a:solidFill>
                <a:latin typeface="Calibri" panose="020F0502020204030204" pitchFamily="34" charset="0"/>
              </a:rPr>
              <a:t>当前马关阿峨新寨农民版画创作的作者队伍产生了极大的变化，坚持版画创作的人数明显减少</a:t>
            </a:r>
            <a:r>
              <a:rPr lang="zh-CN" altLang="en-US" sz="2400" dirty="0">
                <a:solidFill>
                  <a:schemeClr val="bg1"/>
                </a:solidFill>
                <a:latin typeface="Calibri" panose="020F0502020204030204" pitchFamily="34" charset="0"/>
                <a:cs typeface="Times New Roman" panose="02020603050405020304" pitchFamily="18" charset="0"/>
              </a:rPr>
              <a:t>。</a:t>
            </a:r>
            <a:endParaRPr lang="zh-CN" altLang="en-US" sz="2400" dirty="0">
              <a:solidFill>
                <a:schemeClr val="bg1"/>
              </a:solidFill>
              <a:latin typeface="Calibri" panose="020F0502020204030204" pitchFamily="34" charset="0"/>
            </a:endParaRPr>
          </a:p>
        </p:txBody>
      </p:sp>
      <p:sp>
        <p:nvSpPr>
          <p:cNvPr id="40967" name="Rectangle 2"/>
          <p:cNvSpPr/>
          <p:nvPr/>
        </p:nvSpPr>
        <p:spPr>
          <a:xfrm>
            <a:off x="1163638" y="3600450"/>
            <a:ext cx="6581775" cy="1570038"/>
          </a:xfrm>
          <a:prstGeom prst="rect">
            <a:avLst/>
          </a:prstGeom>
          <a:noFill/>
          <a:ln w="9525">
            <a:noFill/>
          </a:ln>
        </p:spPr>
        <p:txBody>
          <a:bodyPr anchor="ctr">
            <a:spAutoFit/>
          </a:bodyPr>
          <a:p>
            <a:pPr indent="304800"/>
            <a:r>
              <a:rPr lang="en-US" altLang="zh-CN" sz="2400" dirty="0">
                <a:solidFill>
                  <a:schemeClr val="bg1"/>
                </a:solidFill>
                <a:latin typeface="宋体" panose="02010600030101010101" pitchFamily="2" charset="-122"/>
                <a:cs typeface="Times New Roman" panose="02020603050405020304" pitchFamily="18" charset="0"/>
              </a:rPr>
              <a:t>  </a:t>
            </a:r>
            <a:r>
              <a:rPr lang="zh-CN" altLang="en-US" sz="2400" dirty="0">
                <a:solidFill>
                  <a:schemeClr val="bg1"/>
                </a:solidFill>
                <a:latin typeface="宋体" panose="02010600030101010101" pitchFamily="2" charset="-122"/>
                <a:cs typeface="Times New Roman" panose="02020603050405020304" pitchFamily="18" charset="0"/>
              </a:rPr>
              <a:t>大多数更愿意外出打工，收入比较稳定，卖画时多时少，卖画</a:t>
            </a:r>
            <a:r>
              <a:rPr lang="zh-CN" altLang="zh-CN" sz="2400" dirty="0">
                <a:solidFill>
                  <a:schemeClr val="bg1"/>
                </a:solidFill>
                <a:latin typeface="宋体" panose="02010600030101010101" pitchFamily="2" charset="-122"/>
                <a:cs typeface="Times New Roman" panose="02020603050405020304" pitchFamily="18" charset="0"/>
              </a:rPr>
              <a:t>收入</a:t>
            </a:r>
            <a:r>
              <a:rPr lang="zh-CN" altLang="en-US" sz="2400" dirty="0">
                <a:solidFill>
                  <a:schemeClr val="bg1"/>
                </a:solidFill>
                <a:latin typeface="宋体" panose="02010600030101010101" pitchFamily="2" charset="-122"/>
                <a:cs typeface="Times New Roman" panose="02020603050405020304" pitchFamily="18" charset="0"/>
              </a:rPr>
              <a:t>不固定。版画创作人员越来越集中在少数技艺好的人身上</a:t>
            </a:r>
            <a:r>
              <a:rPr lang="zh-CN" altLang="en-US" sz="2400" dirty="0">
                <a:solidFill>
                  <a:schemeClr val="bg1"/>
                </a:solidFill>
                <a:latin typeface="Calibri" panose="020F0502020204030204" pitchFamily="34" charset="0"/>
                <a:cs typeface="Times New Roman" panose="02020603050405020304" pitchFamily="18" charset="0"/>
              </a:rPr>
              <a:t>和精英化的趋势发展。</a:t>
            </a:r>
            <a:r>
              <a:rPr lang="zh-CN" altLang="en-US" sz="2400" dirty="0">
                <a:solidFill>
                  <a:schemeClr val="bg1"/>
                </a:solidFill>
                <a:latin typeface="Calibri" panose="020F0502020204030204" pitchFamily="34" charset="0"/>
              </a:rPr>
              <a:t> </a:t>
            </a:r>
            <a:endParaRPr lang="zh-CN" altLang="en-US" sz="2400" dirty="0">
              <a:solidFill>
                <a:schemeClr val="bg1"/>
              </a:solidFill>
              <a:latin typeface="Calibri" panose="020F0502020204030204" pitchFamily="34" charset="0"/>
            </a:endParaRPr>
          </a:p>
        </p:txBody>
      </p:sp>
      <p:sp>
        <p:nvSpPr>
          <p:cNvPr id="40968" name="矩形 10"/>
          <p:cNvSpPr/>
          <p:nvPr/>
        </p:nvSpPr>
        <p:spPr>
          <a:xfrm>
            <a:off x="8543925" y="2398713"/>
            <a:ext cx="1441450" cy="708025"/>
          </a:xfrm>
          <a:prstGeom prst="rect">
            <a:avLst/>
          </a:prstGeom>
          <a:noFill/>
          <a:ln w="9525">
            <a:noFill/>
          </a:ln>
        </p:spPr>
        <p:txBody>
          <a:bodyPr wrap="none">
            <a:spAutoFit/>
          </a:bodyPr>
          <a:p>
            <a:r>
              <a:rPr lang="zh-CN" altLang="en-US" sz="4000" dirty="0">
                <a:solidFill>
                  <a:schemeClr val="bg1"/>
                </a:solidFill>
                <a:latin typeface="Calibri" panose="020F0502020204030204" pitchFamily="34" charset="0"/>
              </a:rPr>
              <a:t>现  状</a:t>
            </a:r>
            <a:endParaRPr lang="zh-CN" altLang="en-US" sz="4000" dirty="0">
              <a:solidFill>
                <a:schemeClr val="bg1"/>
              </a:solidFill>
              <a:latin typeface="Calibri" panose="020F0502020204030204" pitchFamily="34"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1"/>
          <p:cNvSpPr/>
          <p:nvPr/>
        </p:nvSpPr>
        <p:spPr>
          <a:xfrm>
            <a:off x="211138" y="239713"/>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sp>
        <p:nvSpPr>
          <p:cNvPr id="5123" name="矩形 6"/>
          <p:cNvSpPr/>
          <p:nvPr/>
        </p:nvSpPr>
        <p:spPr>
          <a:xfrm>
            <a:off x="649288" y="200025"/>
            <a:ext cx="1258887" cy="1157288"/>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5124" name="矩形 37"/>
          <p:cNvSpPr/>
          <p:nvPr/>
        </p:nvSpPr>
        <p:spPr>
          <a:xfrm>
            <a:off x="641350" y="2109788"/>
            <a:ext cx="1258888" cy="257175"/>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5125" name="矩形 12"/>
          <p:cNvSpPr/>
          <p:nvPr/>
        </p:nvSpPr>
        <p:spPr>
          <a:xfrm>
            <a:off x="2171700" y="1036638"/>
            <a:ext cx="9258300" cy="5035550"/>
          </a:xfrm>
          <a:prstGeom prst="rect">
            <a:avLst/>
          </a:prstGeom>
          <a:noFill/>
          <a:ln w="9525">
            <a:noFill/>
          </a:ln>
        </p:spPr>
        <p:txBody>
          <a:bodyPr>
            <a:spAutoFit/>
          </a:bodyPr>
          <a:p>
            <a:r>
              <a:rPr lang="zh-CN" altLang="zh-CN" b="1" dirty="0">
                <a:solidFill>
                  <a:schemeClr val="bg1"/>
                </a:solidFill>
                <a:latin typeface="Calibri" panose="020F0502020204030204" pitchFamily="34" charset="0"/>
              </a:rPr>
              <a:t>马关县简介</a:t>
            </a:r>
            <a:endParaRPr lang="zh-CN" altLang="zh-CN" dirty="0">
              <a:solidFill>
                <a:schemeClr val="bg1"/>
              </a:solidFill>
              <a:latin typeface="Calibri" panose="020F0502020204030204" pitchFamily="34" charset="0"/>
            </a:endParaRPr>
          </a:p>
          <a:p>
            <a:r>
              <a:rPr lang="zh-CN" altLang="zh-CN" dirty="0">
                <a:solidFill>
                  <a:schemeClr val="bg1"/>
                </a:solidFill>
                <a:latin typeface="Calibri" panose="020F0502020204030204" pitchFamily="34" charset="0"/>
              </a:rPr>
              <a:t>马关县位于云南省东南部，文山壮族苗族自治州南部，是一个集边疆、民族、贫困、山区、原战区为一体的县份，全县国土面积</a:t>
            </a:r>
            <a:r>
              <a:rPr lang="en-US" altLang="zh-CN">
                <a:solidFill>
                  <a:schemeClr val="bg1"/>
                </a:solidFill>
                <a:latin typeface="Calibri" panose="020F0502020204030204" pitchFamily="34" charset="0"/>
              </a:rPr>
              <a:t>2676</a:t>
            </a:r>
            <a:r>
              <a:rPr lang="zh-CN" altLang="zh-CN" dirty="0">
                <a:solidFill>
                  <a:schemeClr val="bg1"/>
                </a:solidFill>
                <a:latin typeface="Calibri" panose="020F0502020204030204" pitchFamily="34" charset="0"/>
              </a:rPr>
              <a:t>平方公里，辖</a:t>
            </a:r>
            <a:r>
              <a:rPr lang="en-US" altLang="zh-CN">
                <a:solidFill>
                  <a:schemeClr val="bg1"/>
                </a:solidFill>
                <a:latin typeface="Calibri" panose="020F0502020204030204" pitchFamily="34" charset="0"/>
              </a:rPr>
              <a:t>4</a:t>
            </a:r>
            <a:r>
              <a:rPr lang="zh-CN" altLang="zh-CN" dirty="0">
                <a:solidFill>
                  <a:schemeClr val="bg1"/>
                </a:solidFill>
                <a:latin typeface="Calibri" panose="020F0502020204030204" pitchFamily="34" charset="0"/>
              </a:rPr>
              <a:t>乡</a:t>
            </a:r>
            <a:r>
              <a:rPr lang="en-US" altLang="zh-CN">
                <a:solidFill>
                  <a:schemeClr val="bg1"/>
                </a:solidFill>
                <a:latin typeface="Calibri" panose="020F0502020204030204" pitchFamily="34" charset="0"/>
              </a:rPr>
              <a:t>9</a:t>
            </a:r>
            <a:r>
              <a:rPr lang="zh-CN" altLang="zh-CN" dirty="0">
                <a:solidFill>
                  <a:schemeClr val="bg1"/>
                </a:solidFill>
                <a:latin typeface="Calibri" panose="020F0502020204030204" pitchFamily="34" charset="0"/>
              </a:rPr>
              <a:t>镇</a:t>
            </a:r>
            <a:r>
              <a:rPr lang="en-US" altLang="zh-CN">
                <a:solidFill>
                  <a:schemeClr val="bg1"/>
                </a:solidFill>
                <a:latin typeface="Calibri" panose="020F0502020204030204" pitchFamily="34" charset="0"/>
              </a:rPr>
              <a:t>124</a:t>
            </a:r>
            <a:r>
              <a:rPr lang="zh-CN" altLang="zh-CN" dirty="0">
                <a:solidFill>
                  <a:schemeClr val="bg1"/>
                </a:solidFill>
                <a:latin typeface="Calibri" panose="020F0502020204030204" pitchFamily="34" charset="0"/>
              </a:rPr>
              <a:t>个村委会（社区），总人口</a:t>
            </a:r>
            <a:r>
              <a:rPr lang="en-US" altLang="zh-CN">
                <a:solidFill>
                  <a:schemeClr val="bg1"/>
                </a:solidFill>
                <a:latin typeface="Calibri" panose="020F0502020204030204" pitchFamily="34" charset="0"/>
              </a:rPr>
              <a:t>37</a:t>
            </a:r>
            <a:r>
              <a:rPr lang="zh-CN" altLang="zh-CN" dirty="0">
                <a:solidFill>
                  <a:schemeClr val="bg1"/>
                </a:solidFill>
                <a:latin typeface="Calibri" panose="020F0502020204030204" pitchFamily="34" charset="0"/>
              </a:rPr>
              <a:t>万人。县情主要特点为：一是资源较为丰富，开发潜力较大。境内矿产资源种类多、储量大，有锌、锡、铟等</a:t>
            </a:r>
            <a:r>
              <a:rPr lang="en-US" altLang="zh-CN">
                <a:solidFill>
                  <a:schemeClr val="bg1"/>
                </a:solidFill>
                <a:latin typeface="Calibri" panose="020F0502020204030204" pitchFamily="34" charset="0"/>
              </a:rPr>
              <a:t>11</a:t>
            </a:r>
            <a:r>
              <a:rPr lang="zh-CN" altLang="zh-CN" dirty="0">
                <a:solidFill>
                  <a:schemeClr val="bg1"/>
                </a:solidFill>
                <a:latin typeface="Calibri" panose="020F0502020204030204" pitchFamily="34" charset="0"/>
              </a:rPr>
              <a:t>类</a:t>
            </a:r>
            <a:r>
              <a:rPr lang="en-US" altLang="zh-CN">
                <a:solidFill>
                  <a:schemeClr val="bg1"/>
                </a:solidFill>
                <a:latin typeface="Calibri" panose="020F0502020204030204" pitchFamily="34" charset="0"/>
              </a:rPr>
              <a:t>47</a:t>
            </a:r>
            <a:r>
              <a:rPr lang="zh-CN" altLang="zh-CN" dirty="0">
                <a:solidFill>
                  <a:schemeClr val="bg1"/>
                </a:solidFill>
                <a:latin typeface="Calibri" panose="020F0502020204030204" pitchFamily="34" charset="0"/>
              </a:rPr>
              <a:t>种。其中，已探明稀贵金属铟储量</a:t>
            </a:r>
            <a:r>
              <a:rPr lang="en-US" altLang="zh-CN">
                <a:solidFill>
                  <a:schemeClr val="bg1"/>
                </a:solidFill>
                <a:latin typeface="Calibri" panose="020F0502020204030204" pitchFamily="34" charset="0"/>
              </a:rPr>
              <a:t>3779</a:t>
            </a:r>
            <a:r>
              <a:rPr lang="zh-CN" altLang="zh-CN" dirty="0">
                <a:solidFill>
                  <a:schemeClr val="bg1"/>
                </a:solidFill>
                <a:latin typeface="Calibri" panose="020F0502020204030204" pitchFamily="34" charset="0"/>
              </a:rPr>
              <a:t>金属吨，占全国已探明储量的三分之一；已探明锡储量</a:t>
            </a:r>
            <a:r>
              <a:rPr lang="en-US" altLang="zh-CN">
                <a:solidFill>
                  <a:schemeClr val="bg1"/>
                </a:solidFill>
                <a:latin typeface="Calibri" panose="020F0502020204030204" pitchFamily="34" charset="0"/>
              </a:rPr>
              <a:t>29</a:t>
            </a:r>
            <a:r>
              <a:rPr lang="zh-CN" altLang="zh-CN" dirty="0">
                <a:solidFill>
                  <a:schemeClr val="bg1"/>
                </a:solidFill>
                <a:latin typeface="Calibri" panose="020F0502020204030204" pitchFamily="34" charset="0"/>
              </a:rPr>
              <a:t>万金属吨，居全省第二位、全国第三位；已探明锌储量</a:t>
            </a:r>
            <a:r>
              <a:rPr lang="en-US" altLang="zh-CN">
                <a:solidFill>
                  <a:schemeClr val="bg1"/>
                </a:solidFill>
                <a:latin typeface="Calibri" panose="020F0502020204030204" pitchFamily="34" charset="0"/>
              </a:rPr>
              <a:t>237</a:t>
            </a:r>
            <a:r>
              <a:rPr lang="zh-CN" altLang="zh-CN" dirty="0">
                <a:solidFill>
                  <a:schemeClr val="bg1"/>
                </a:solidFill>
                <a:latin typeface="Calibri" panose="020F0502020204030204" pitchFamily="34" charset="0"/>
              </a:rPr>
              <a:t>万金属吨，居全省第三位。水能资源理论蕴藏量</a:t>
            </a:r>
            <a:r>
              <a:rPr lang="en-US" altLang="zh-CN">
                <a:solidFill>
                  <a:schemeClr val="bg1"/>
                </a:solidFill>
                <a:latin typeface="Calibri" panose="020F0502020204030204" pitchFamily="34" charset="0"/>
              </a:rPr>
              <a:t>65</a:t>
            </a:r>
            <a:r>
              <a:rPr lang="zh-CN" altLang="zh-CN" dirty="0">
                <a:solidFill>
                  <a:schemeClr val="bg1"/>
                </a:solidFill>
                <a:latin typeface="Calibri" panose="020F0502020204030204" pitchFamily="34" charset="0"/>
              </a:rPr>
              <a:t>万千瓦，可开发利用</a:t>
            </a:r>
            <a:r>
              <a:rPr lang="en-US" altLang="zh-CN">
                <a:solidFill>
                  <a:schemeClr val="bg1"/>
                </a:solidFill>
                <a:latin typeface="Calibri" panose="020F0502020204030204" pitchFamily="34" charset="0"/>
              </a:rPr>
              <a:t>30</a:t>
            </a:r>
            <a:r>
              <a:rPr lang="zh-CN" altLang="zh-CN" dirty="0">
                <a:solidFill>
                  <a:schemeClr val="bg1"/>
                </a:solidFill>
                <a:latin typeface="Calibri" panose="020F0502020204030204" pitchFamily="34" charset="0"/>
              </a:rPr>
              <a:t>万千瓦以上，现已开发</a:t>
            </a:r>
            <a:r>
              <a:rPr lang="en-US" altLang="zh-CN">
                <a:solidFill>
                  <a:schemeClr val="bg1"/>
                </a:solidFill>
                <a:latin typeface="Calibri" panose="020F0502020204030204" pitchFamily="34" charset="0"/>
              </a:rPr>
              <a:t>26.4</a:t>
            </a:r>
            <a:r>
              <a:rPr lang="zh-CN" altLang="zh-CN" dirty="0">
                <a:solidFill>
                  <a:schemeClr val="bg1"/>
                </a:solidFill>
                <a:latin typeface="Calibri" panose="020F0502020204030204" pitchFamily="34" charset="0"/>
              </a:rPr>
              <a:t>万千瓦。生物资源较为丰富，特别是药、食两用的草果种植历史悠久，现有草果种植面积</a:t>
            </a:r>
            <a:r>
              <a:rPr lang="en-US" altLang="zh-CN">
                <a:solidFill>
                  <a:schemeClr val="bg1"/>
                </a:solidFill>
                <a:latin typeface="Calibri" panose="020F0502020204030204" pitchFamily="34" charset="0"/>
              </a:rPr>
              <a:t>16</a:t>
            </a:r>
            <a:r>
              <a:rPr lang="zh-CN" altLang="zh-CN" dirty="0">
                <a:solidFill>
                  <a:schemeClr val="bg1"/>
                </a:solidFill>
                <a:latin typeface="Calibri" panose="020F0502020204030204" pitchFamily="34" charset="0"/>
              </a:rPr>
              <a:t>万亩，</a:t>
            </a:r>
            <a:r>
              <a:rPr lang="en-US" altLang="zh-CN">
                <a:solidFill>
                  <a:schemeClr val="bg1"/>
                </a:solidFill>
                <a:latin typeface="Calibri" panose="020F0502020204030204" pitchFamily="34" charset="0"/>
              </a:rPr>
              <a:t>2001</a:t>
            </a:r>
            <a:r>
              <a:rPr lang="zh-CN" altLang="zh-CN" dirty="0">
                <a:solidFill>
                  <a:schemeClr val="bg1"/>
                </a:solidFill>
                <a:latin typeface="Calibri" panose="020F0502020204030204" pitchFamily="34" charset="0"/>
              </a:rPr>
              <a:t>年被国家农业部特产之乡暨推荐委员会命名为</a:t>
            </a:r>
            <a:r>
              <a:rPr lang="en-US" altLang="zh-CN">
                <a:solidFill>
                  <a:schemeClr val="bg1"/>
                </a:solidFill>
                <a:latin typeface="Calibri" panose="020F0502020204030204" pitchFamily="34" charset="0"/>
              </a:rPr>
              <a:t>“</a:t>
            </a:r>
            <a:r>
              <a:rPr lang="zh-CN" altLang="zh-CN" dirty="0">
                <a:solidFill>
                  <a:schemeClr val="bg1"/>
                </a:solidFill>
                <a:latin typeface="Calibri" panose="020F0502020204030204" pitchFamily="34" charset="0"/>
              </a:rPr>
              <a:t>中国草果之乡</a:t>
            </a:r>
            <a:r>
              <a:rPr lang="en-US" altLang="zh-CN">
                <a:solidFill>
                  <a:schemeClr val="bg1"/>
                </a:solidFill>
                <a:latin typeface="Calibri" panose="020F0502020204030204" pitchFamily="34" charset="0"/>
              </a:rPr>
              <a:t>”</a:t>
            </a:r>
            <a:r>
              <a:rPr lang="zh-CN" altLang="zh-CN" dirty="0">
                <a:solidFill>
                  <a:schemeClr val="bg1"/>
                </a:solidFill>
                <a:latin typeface="Calibri" panose="020F0502020204030204" pitchFamily="34" charset="0"/>
              </a:rPr>
              <a:t>。二是山区面积大，贫困程度深。山区、半山区面积分别占全县国土面积的</a:t>
            </a:r>
            <a:r>
              <a:rPr lang="en-US" altLang="zh-CN">
                <a:solidFill>
                  <a:schemeClr val="bg1"/>
                </a:solidFill>
                <a:latin typeface="Calibri" panose="020F0502020204030204" pitchFamily="34" charset="0"/>
              </a:rPr>
              <a:t>76%</a:t>
            </a:r>
            <a:r>
              <a:rPr lang="zh-CN" altLang="zh-CN" dirty="0">
                <a:solidFill>
                  <a:schemeClr val="bg1"/>
                </a:solidFill>
                <a:latin typeface="Calibri" panose="020F0502020204030204" pitchFamily="34" charset="0"/>
              </a:rPr>
              <a:t>和</a:t>
            </a:r>
            <a:r>
              <a:rPr lang="en-US" altLang="zh-CN">
                <a:solidFill>
                  <a:schemeClr val="bg1"/>
                </a:solidFill>
                <a:latin typeface="Calibri" panose="020F0502020204030204" pitchFamily="34" charset="0"/>
              </a:rPr>
              <a:t>24%</a:t>
            </a:r>
            <a:r>
              <a:rPr lang="zh-CN" altLang="zh-CN" dirty="0">
                <a:solidFill>
                  <a:schemeClr val="bg1"/>
                </a:solidFill>
                <a:latin typeface="Calibri" panose="020F0502020204030204" pitchFamily="34" charset="0"/>
              </a:rPr>
              <a:t>；</a:t>
            </a:r>
            <a:r>
              <a:rPr lang="en-US" altLang="zh-CN">
                <a:solidFill>
                  <a:schemeClr val="bg1"/>
                </a:solidFill>
                <a:latin typeface="Calibri" panose="020F0502020204030204" pitchFamily="34" charset="0"/>
              </a:rPr>
              <a:t>2009</a:t>
            </a:r>
            <a:r>
              <a:rPr lang="zh-CN" altLang="zh-CN" dirty="0">
                <a:solidFill>
                  <a:schemeClr val="bg1"/>
                </a:solidFill>
                <a:latin typeface="Calibri" panose="020F0502020204030204" pitchFamily="34" charset="0"/>
              </a:rPr>
              <a:t>年底，全县尚有贫困人口</a:t>
            </a:r>
            <a:r>
              <a:rPr lang="en-US" altLang="zh-CN">
                <a:solidFill>
                  <a:schemeClr val="bg1"/>
                </a:solidFill>
                <a:latin typeface="Calibri" panose="020F0502020204030204" pitchFamily="34" charset="0"/>
              </a:rPr>
              <a:t>17.2</a:t>
            </a:r>
            <a:r>
              <a:rPr lang="zh-CN" altLang="zh-CN" dirty="0">
                <a:solidFill>
                  <a:schemeClr val="bg1"/>
                </a:solidFill>
                <a:latin typeface="Calibri" panose="020F0502020204030204" pitchFamily="34" charset="0"/>
              </a:rPr>
              <a:t>万人（按农民人均纯收入低于</a:t>
            </a:r>
            <a:r>
              <a:rPr lang="en-US" altLang="zh-CN">
                <a:solidFill>
                  <a:schemeClr val="bg1"/>
                </a:solidFill>
                <a:latin typeface="Calibri" panose="020F0502020204030204" pitchFamily="34" charset="0"/>
              </a:rPr>
              <a:t>1196</a:t>
            </a:r>
            <a:r>
              <a:rPr lang="zh-CN" altLang="zh-CN" dirty="0">
                <a:solidFill>
                  <a:schemeClr val="bg1"/>
                </a:solidFill>
                <a:latin typeface="Calibri" panose="020F0502020204030204" pitchFamily="34" charset="0"/>
              </a:rPr>
              <a:t>元的新扶贫标准统计），是国家扶贫开发重点县之一。三是边境线长，民族众多。与越南社会主义共和国河江省的箐门县、黄树皮县和老街省的新马街县、猛康县四县接壤，国境线长</a:t>
            </a:r>
            <a:r>
              <a:rPr lang="en-US" altLang="zh-CN">
                <a:solidFill>
                  <a:schemeClr val="bg1"/>
                </a:solidFill>
                <a:latin typeface="Calibri" panose="020F0502020204030204" pitchFamily="34" charset="0"/>
              </a:rPr>
              <a:t>138</a:t>
            </a:r>
            <a:r>
              <a:rPr lang="zh-CN" altLang="zh-CN" dirty="0">
                <a:solidFill>
                  <a:schemeClr val="bg1"/>
                </a:solidFill>
                <a:latin typeface="Calibri" panose="020F0502020204030204" pitchFamily="34" charset="0"/>
              </a:rPr>
              <a:t>公里，境内居住着汉、苗、壮、彝等</a:t>
            </a:r>
            <a:r>
              <a:rPr lang="en-US" altLang="zh-CN">
                <a:solidFill>
                  <a:schemeClr val="bg1"/>
                </a:solidFill>
                <a:latin typeface="Calibri" panose="020F0502020204030204" pitchFamily="34" charset="0"/>
              </a:rPr>
              <a:t>11</a:t>
            </a:r>
            <a:r>
              <a:rPr lang="zh-CN" altLang="zh-CN" dirty="0">
                <a:solidFill>
                  <a:schemeClr val="bg1"/>
                </a:solidFill>
                <a:latin typeface="Calibri" panose="020F0502020204030204" pitchFamily="34" charset="0"/>
              </a:rPr>
              <a:t>种民族，少数民族人口占总人口的</a:t>
            </a:r>
            <a:r>
              <a:rPr lang="en-US" altLang="zh-CN">
                <a:solidFill>
                  <a:schemeClr val="bg1"/>
                </a:solidFill>
                <a:latin typeface="Calibri" panose="020F0502020204030204" pitchFamily="34" charset="0"/>
              </a:rPr>
              <a:t>49.1%</a:t>
            </a:r>
            <a:r>
              <a:rPr lang="zh-CN" altLang="zh-CN" dirty="0">
                <a:solidFill>
                  <a:schemeClr val="bg1"/>
                </a:solidFill>
                <a:latin typeface="Calibri" panose="020F0502020204030204" pitchFamily="34" charset="0"/>
              </a:rPr>
              <a:t>。四是民族文化底蕴丰厚，民间艺术源远流长。马关历史悠久，早在远古时期旧石器时代晚更新世，就有古人类在此生息，自西汉开始历代王朝就在此设制管辖，多民族长期和睦共处，孕育了丰富多彩的民族民间文化。仁和镇阿峨新寨壮族农民版画享誉盛名，马洒侬人古乐妙音天成，</a:t>
            </a:r>
            <a:r>
              <a:rPr lang="en-US" altLang="zh-CN">
                <a:solidFill>
                  <a:schemeClr val="bg1"/>
                </a:solidFill>
                <a:latin typeface="Calibri" panose="020F0502020204030204" pitchFamily="34" charset="0"/>
              </a:rPr>
              <a:t>2000</a:t>
            </a:r>
            <a:r>
              <a:rPr lang="zh-CN" altLang="zh-CN" dirty="0">
                <a:solidFill>
                  <a:schemeClr val="bg1"/>
                </a:solidFill>
                <a:latin typeface="Calibri" panose="020F0502020204030204" pitchFamily="34" charset="0"/>
              </a:rPr>
              <a:t>年被文化部命名为</a:t>
            </a:r>
            <a:r>
              <a:rPr lang="en-US" altLang="zh-CN">
                <a:solidFill>
                  <a:schemeClr val="bg1"/>
                </a:solidFill>
                <a:latin typeface="Calibri" panose="020F0502020204030204" pitchFamily="34" charset="0"/>
              </a:rPr>
              <a:t>“</a:t>
            </a:r>
            <a:r>
              <a:rPr lang="zh-CN" altLang="zh-CN" dirty="0">
                <a:solidFill>
                  <a:schemeClr val="bg1"/>
                </a:solidFill>
                <a:latin typeface="Calibri" panose="020F0502020204030204" pitchFamily="34" charset="0"/>
              </a:rPr>
              <a:t>中国民间艺术之乡</a:t>
            </a:r>
            <a:r>
              <a:rPr lang="en-US" altLang="zh-CN">
                <a:solidFill>
                  <a:schemeClr val="bg1"/>
                </a:solidFill>
                <a:latin typeface="Calibri" panose="020F0502020204030204" pitchFamily="34" charset="0"/>
              </a:rPr>
              <a:t>”</a:t>
            </a:r>
            <a:r>
              <a:rPr lang="zh-CN" altLang="zh-CN" dirty="0">
                <a:solidFill>
                  <a:schemeClr val="bg1"/>
                </a:solidFill>
                <a:latin typeface="Calibri" panose="020F0502020204030204" pitchFamily="34" charset="0"/>
              </a:rPr>
              <a:t>。</a:t>
            </a:r>
            <a:endParaRPr lang="zh-CN" altLang="zh-CN" dirty="0">
              <a:solidFill>
                <a:schemeClr val="bg1"/>
              </a:solidFill>
              <a:latin typeface="Calibri" panose="020F0502020204030204" pitchFamily="34" charset="0"/>
            </a:endParaRPr>
          </a:p>
        </p:txBody>
      </p:sp>
      <p:sp>
        <p:nvSpPr>
          <p:cNvPr id="5126" name="矩形 13"/>
          <p:cNvSpPr/>
          <p:nvPr/>
        </p:nvSpPr>
        <p:spPr>
          <a:xfrm>
            <a:off x="374650" y="1416050"/>
            <a:ext cx="1785938" cy="646113"/>
          </a:xfrm>
          <a:prstGeom prst="rect">
            <a:avLst/>
          </a:prstGeom>
          <a:noFill/>
          <a:ln w="9525">
            <a:noFill/>
          </a:ln>
        </p:spPr>
        <p:txBody>
          <a:bodyPr>
            <a:spAutoFit/>
          </a:bodyPr>
          <a:p>
            <a:r>
              <a:rPr lang="zh-CN" altLang="zh-CN" b="1" dirty="0">
                <a:solidFill>
                  <a:srgbClr val="FCE5C4"/>
                </a:solidFill>
                <a:latin typeface="Calibri" panose="020F0502020204030204" pitchFamily="34" charset="0"/>
                <a:ea typeface="黑体" panose="02010600030101010101" pitchFamily="2" charset="-122"/>
              </a:rPr>
              <a:t>一、马关壮族</a:t>
            </a:r>
            <a:endParaRPr lang="en-US" altLang="zh-CN" b="1">
              <a:solidFill>
                <a:srgbClr val="FCE5C4"/>
              </a:solidFill>
              <a:latin typeface="Calibri" panose="020F0502020204030204" pitchFamily="34" charset="0"/>
              <a:ea typeface="黑体" panose="02010600030101010101" pitchFamily="2" charset="-122"/>
            </a:endParaRPr>
          </a:p>
          <a:p>
            <a:r>
              <a:rPr lang="zh-CN" altLang="zh-CN" b="1" dirty="0">
                <a:solidFill>
                  <a:srgbClr val="FCE5C4"/>
                </a:solidFill>
                <a:latin typeface="Calibri" panose="020F0502020204030204" pitchFamily="34" charset="0"/>
                <a:ea typeface="黑体" panose="02010600030101010101" pitchFamily="2" charset="-122"/>
              </a:rPr>
              <a:t>农民版画概况</a:t>
            </a:r>
            <a:endParaRPr lang="zh-CN" altLang="zh-CN" b="1" dirty="0">
              <a:solidFill>
                <a:srgbClr val="FCE5C4"/>
              </a:solidFill>
              <a:latin typeface="Calibri" panose="020F0502020204030204" pitchFamily="34" charset="0"/>
              <a:ea typeface="黑体" panose="02010600030101010101" pitchFamily="2" charset="-122"/>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矩形 1"/>
          <p:cNvSpPr/>
          <p:nvPr/>
        </p:nvSpPr>
        <p:spPr>
          <a:xfrm>
            <a:off x="166688"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41987"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cxnSp>
        <p:nvCxnSpPr>
          <p:cNvPr id="41988"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41989" name="矩形 41"/>
          <p:cNvSpPr/>
          <p:nvPr/>
        </p:nvSpPr>
        <p:spPr>
          <a:xfrm>
            <a:off x="947738" y="1854200"/>
            <a:ext cx="4338637" cy="460375"/>
          </a:xfrm>
          <a:prstGeom prst="rect">
            <a:avLst/>
          </a:prstGeom>
          <a:noFill/>
          <a:ln w="9525">
            <a:noFill/>
          </a:ln>
        </p:spPr>
        <p:txBody>
          <a:bodyPr>
            <a:spAutoFit/>
          </a:bodyPr>
          <a:p>
            <a:endParaRPr lang="zh-CN" altLang="zh-CN" sz="2400" dirty="0">
              <a:solidFill>
                <a:schemeClr val="bg1"/>
              </a:solidFill>
              <a:latin typeface="Calibri" panose="020F0502020204030204" pitchFamily="34" charset="0"/>
            </a:endParaRPr>
          </a:p>
        </p:txBody>
      </p:sp>
      <p:sp>
        <p:nvSpPr>
          <p:cNvPr id="41990" name="矩形 7"/>
          <p:cNvSpPr/>
          <p:nvPr/>
        </p:nvSpPr>
        <p:spPr>
          <a:xfrm>
            <a:off x="623888" y="833438"/>
            <a:ext cx="4487862" cy="1570037"/>
          </a:xfrm>
          <a:prstGeom prst="rect">
            <a:avLst/>
          </a:prstGeom>
          <a:noFill/>
          <a:ln w="9525">
            <a:noFill/>
          </a:ln>
        </p:spPr>
        <p:txBody>
          <a:bodyPr>
            <a:spAutoFit/>
          </a:bodyPr>
          <a:p>
            <a:r>
              <a:rPr lang="en-US" altLang="zh-CN" sz="2400" dirty="0">
                <a:solidFill>
                  <a:schemeClr val="bg1"/>
                </a:solidFill>
                <a:latin typeface="Calibri" panose="020F0502020204030204" pitchFamily="34" charset="0"/>
              </a:rPr>
              <a:t>        </a:t>
            </a:r>
            <a:r>
              <a:rPr lang="zh-CN" altLang="zh-CN" sz="2400" dirty="0">
                <a:solidFill>
                  <a:schemeClr val="bg1"/>
                </a:solidFill>
                <a:latin typeface="Calibri" panose="020F0502020204030204" pitchFamily="34" charset="0"/>
              </a:rPr>
              <a:t>民族文化传承固然是值得推崇的，但是，时下经济发展的大潮随处即是，地处马关新寨的农民也必须考虑生存的问题。</a:t>
            </a:r>
            <a:endParaRPr lang="zh-CN" altLang="en-US" sz="2400" dirty="0">
              <a:solidFill>
                <a:schemeClr val="bg1"/>
              </a:solidFill>
              <a:latin typeface="Calibri" panose="020F0502020204030204" pitchFamily="34" charset="0"/>
            </a:endParaRPr>
          </a:p>
        </p:txBody>
      </p:sp>
      <p:sp>
        <p:nvSpPr>
          <p:cNvPr id="41991" name="Rectangle 2"/>
          <p:cNvSpPr/>
          <p:nvPr/>
        </p:nvSpPr>
        <p:spPr>
          <a:xfrm>
            <a:off x="609600" y="2492375"/>
            <a:ext cx="6580188" cy="3786188"/>
          </a:xfrm>
          <a:prstGeom prst="rect">
            <a:avLst/>
          </a:prstGeom>
          <a:noFill/>
          <a:ln w="9525">
            <a:noFill/>
          </a:ln>
        </p:spPr>
        <p:txBody>
          <a:bodyPr anchor="ctr">
            <a:spAutoFit/>
          </a:bodyPr>
          <a:p>
            <a:pPr indent="304800"/>
            <a:r>
              <a:rPr lang="zh-CN" altLang="zh-CN" sz="2400" dirty="0">
                <a:solidFill>
                  <a:schemeClr val="bg1"/>
                </a:solidFill>
                <a:latin typeface="Calibri" panose="020F0502020204030204" pitchFamily="34" charset="0"/>
              </a:rPr>
              <a:t>马关阿峨新寨农民版画总体的制作水平比较低。当地农民由于认识的限制和自身技术的影响，往往在处理版画时显得马虎粗糙。由于工具的限制，很多版画制作，版面不干净，匆匆付梓。有些在印制过程中，没有把握好滚筒在木板上油墨的厚度，也没有把握好木板上油墨滚的是否均匀，结果使印制出来的版画深浅不一，浓淡不均匀，显得比较粗糙，在拓印的时候摩擦力度不统一，摩擦不到位，也会使画面出现飞白的现象，影响整体效果。</a:t>
            </a:r>
            <a:endParaRPr lang="zh-CN" altLang="en-US" sz="2400" dirty="0">
              <a:solidFill>
                <a:schemeClr val="bg1"/>
              </a:solidFill>
              <a:latin typeface="Calibri" panose="020F0502020204030204" pitchFamily="34" charset="0"/>
            </a:endParaRPr>
          </a:p>
        </p:txBody>
      </p:sp>
      <p:sp>
        <p:nvSpPr>
          <p:cNvPr id="41992" name="矩形 10"/>
          <p:cNvSpPr/>
          <p:nvPr/>
        </p:nvSpPr>
        <p:spPr>
          <a:xfrm>
            <a:off x="8253413" y="2371725"/>
            <a:ext cx="2235200" cy="708025"/>
          </a:xfrm>
          <a:prstGeom prst="rect">
            <a:avLst/>
          </a:prstGeom>
          <a:noFill/>
          <a:ln w="9525">
            <a:noFill/>
          </a:ln>
        </p:spPr>
        <p:txBody>
          <a:bodyPr wrap="none">
            <a:spAutoFit/>
          </a:bodyPr>
          <a:p>
            <a:r>
              <a:rPr lang="zh-CN" altLang="en-US" sz="4000" dirty="0">
                <a:solidFill>
                  <a:schemeClr val="bg1"/>
                </a:solidFill>
                <a:latin typeface="Calibri" panose="020F0502020204030204" pitchFamily="34" charset="0"/>
              </a:rPr>
              <a:t>原因分析</a:t>
            </a:r>
            <a:endParaRPr lang="zh-CN" altLang="en-US" sz="4000" dirty="0">
              <a:solidFill>
                <a:schemeClr val="bg1"/>
              </a:solidFill>
              <a:latin typeface="Calibri" panose="020F0502020204030204" pitchFamily="34" charset="0"/>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矩形 1"/>
          <p:cNvSpPr/>
          <p:nvPr/>
        </p:nvSpPr>
        <p:spPr>
          <a:xfrm>
            <a:off x="193675"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43011"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cxnSp>
        <p:nvCxnSpPr>
          <p:cNvPr id="43012"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43013" name="矩形 41"/>
          <p:cNvSpPr/>
          <p:nvPr/>
        </p:nvSpPr>
        <p:spPr>
          <a:xfrm>
            <a:off x="947738" y="1854200"/>
            <a:ext cx="4338637" cy="460375"/>
          </a:xfrm>
          <a:prstGeom prst="rect">
            <a:avLst/>
          </a:prstGeom>
          <a:noFill/>
          <a:ln w="9525">
            <a:noFill/>
          </a:ln>
        </p:spPr>
        <p:txBody>
          <a:bodyPr>
            <a:spAutoFit/>
          </a:bodyPr>
          <a:p>
            <a:endParaRPr lang="zh-CN" altLang="zh-CN" sz="2400" dirty="0">
              <a:solidFill>
                <a:schemeClr val="bg1"/>
              </a:solidFill>
              <a:latin typeface="Calibri" panose="020F0502020204030204" pitchFamily="34" charset="0"/>
            </a:endParaRPr>
          </a:p>
        </p:txBody>
      </p:sp>
      <p:sp>
        <p:nvSpPr>
          <p:cNvPr id="43014" name="矩形 7"/>
          <p:cNvSpPr/>
          <p:nvPr/>
        </p:nvSpPr>
        <p:spPr>
          <a:xfrm>
            <a:off x="1497013" y="1900238"/>
            <a:ext cx="4321175" cy="3786187"/>
          </a:xfrm>
          <a:prstGeom prst="rect">
            <a:avLst/>
          </a:prstGeom>
          <a:noFill/>
          <a:ln w="9525">
            <a:noFill/>
          </a:ln>
        </p:spPr>
        <p:txBody>
          <a:bodyPr>
            <a:spAutoFit/>
          </a:bodyPr>
          <a:p>
            <a:r>
              <a:rPr lang="en-US" altLang="zh-CN" sz="2400" dirty="0">
                <a:solidFill>
                  <a:schemeClr val="bg1"/>
                </a:solidFill>
                <a:latin typeface="Calibri" panose="020F0502020204030204" pitchFamily="34" charset="0"/>
              </a:rPr>
              <a:t>         </a:t>
            </a:r>
            <a:r>
              <a:rPr lang="zh-CN" altLang="zh-CN" sz="2400" dirty="0">
                <a:solidFill>
                  <a:schemeClr val="bg1"/>
                </a:solidFill>
                <a:latin typeface="Calibri" panose="020F0502020204030204" pitchFamily="34" charset="0"/>
              </a:rPr>
              <a:t>马关阿峨新寨农民版画在创作题材的选择上存在着一定的局限性。马关阿峨新寨农民版画主要表现生产劳动和现实生活，表现理想、幻想或超越现实的作品非常少见；农民画家的构思以人物形象为主，农民画家的个性体现不出来，没有更大发挥新时代农民版画的艺术特点。</a:t>
            </a:r>
            <a:endParaRPr lang="zh-CN" altLang="en-US" sz="2400" dirty="0">
              <a:solidFill>
                <a:schemeClr val="bg1"/>
              </a:solidFill>
              <a:latin typeface="Calibri" panose="020F0502020204030204" pitchFamily="34" charset="0"/>
            </a:endParaRPr>
          </a:p>
        </p:txBody>
      </p:sp>
      <p:sp>
        <p:nvSpPr>
          <p:cNvPr id="43015" name="矩形 10"/>
          <p:cNvSpPr/>
          <p:nvPr/>
        </p:nvSpPr>
        <p:spPr>
          <a:xfrm>
            <a:off x="8142288" y="2495550"/>
            <a:ext cx="2236787" cy="708025"/>
          </a:xfrm>
          <a:prstGeom prst="rect">
            <a:avLst/>
          </a:prstGeom>
          <a:noFill/>
          <a:ln w="9525">
            <a:noFill/>
          </a:ln>
        </p:spPr>
        <p:txBody>
          <a:bodyPr wrap="none">
            <a:spAutoFit/>
          </a:bodyPr>
          <a:p>
            <a:r>
              <a:rPr lang="zh-CN" altLang="en-US" sz="4000" dirty="0">
                <a:solidFill>
                  <a:schemeClr val="bg1"/>
                </a:solidFill>
                <a:latin typeface="Calibri" panose="020F0502020204030204" pitchFamily="34" charset="0"/>
              </a:rPr>
              <a:t>原因分析</a:t>
            </a:r>
            <a:endParaRPr lang="zh-CN" altLang="en-US" sz="4000" dirty="0">
              <a:solidFill>
                <a:schemeClr val="bg1"/>
              </a:solidFill>
              <a:latin typeface="Calibri" panose="020F0502020204030204" pitchFamily="34" charset="0"/>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矩形 1"/>
          <p:cNvSpPr/>
          <p:nvPr/>
        </p:nvSpPr>
        <p:spPr>
          <a:xfrm>
            <a:off x="166688"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44035"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cxnSp>
        <p:nvCxnSpPr>
          <p:cNvPr id="44036"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44037" name="矩形 41"/>
          <p:cNvSpPr/>
          <p:nvPr/>
        </p:nvSpPr>
        <p:spPr>
          <a:xfrm>
            <a:off x="947738" y="1854200"/>
            <a:ext cx="4338637" cy="460375"/>
          </a:xfrm>
          <a:prstGeom prst="rect">
            <a:avLst/>
          </a:prstGeom>
          <a:noFill/>
          <a:ln w="9525">
            <a:noFill/>
          </a:ln>
        </p:spPr>
        <p:txBody>
          <a:bodyPr>
            <a:spAutoFit/>
          </a:bodyPr>
          <a:p>
            <a:endParaRPr lang="zh-CN" altLang="zh-CN" sz="2400" dirty="0">
              <a:solidFill>
                <a:schemeClr val="bg1"/>
              </a:solidFill>
              <a:latin typeface="Calibri" panose="020F0502020204030204" pitchFamily="34" charset="0"/>
            </a:endParaRPr>
          </a:p>
        </p:txBody>
      </p:sp>
      <p:sp>
        <p:nvSpPr>
          <p:cNvPr id="44038" name="矩形 7"/>
          <p:cNvSpPr/>
          <p:nvPr/>
        </p:nvSpPr>
        <p:spPr>
          <a:xfrm>
            <a:off x="346075" y="639763"/>
            <a:ext cx="5638800" cy="6002337"/>
          </a:xfrm>
          <a:prstGeom prst="rect">
            <a:avLst/>
          </a:prstGeom>
          <a:noFill/>
          <a:ln w="9525">
            <a:noFill/>
          </a:ln>
        </p:spPr>
        <p:txBody>
          <a:bodyPr>
            <a:spAutoFit/>
          </a:bodyPr>
          <a:p>
            <a:r>
              <a:rPr lang="en-US" altLang="zh-CN" sz="2400" dirty="0">
                <a:solidFill>
                  <a:schemeClr val="bg1"/>
                </a:solidFill>
                <a:latin typeface="Calibri" panose="020F0502020204030204" pitchFamily="34" charset="0"/>
              </a:rPr>
              <a:t>         </a:t>
            </a:r>
            <a:r>
              <a:rPr lang="zh-CN" altLang="zh-CN" sz="2400" dirty="0">
                <a:solidFill>
                  <a:schemeClr val="bg1"/>
                </a:solidFill>
                <a:latin typeface="Calibri" panose="020F0502020204030204" pitchFamily="34" charset="0"/>
              </a:rPr>
              <a:t>马关阿峨新寨农民版画后备力量不足，掌握较好版画刻制技术的越来越集中到少数人身上，新寨农民版画创作队伍呈现精英化的趋势发展。近三年来，马关阿峨新寨民间版画协会入会的新会员为零，会员数量还是版画协会成立时期的</a:t>
            </a:r>
            <a:r>
              <a:rPr lang="en-US" altLang="zh-CN" sz="2400" dirty="0">
                <a:solidFill>
                  <a:schemeClr val="bg1"/>
                </a:solidFill>
                <a:latin typeface="Calibri" panose="020F0502020204030204" pitchFamily="34" charset="0"/>
              </a:rPr>
              <a:t>36</a:t>
            </a:r>
            <a:r>
              <a:rPr lang="zh-CN" altLang="zh-CN" sz="2400" dirty="0">
                <a:solidFill>
                  <a:schemeClr val="bg1"/>
                </a:solidFill>
                <a:latin typeface="Calibri" panose="020F0502020204030204" pitchFamily="34" charset="0"/>
              </a:rPr>
              <a:t>人，且年龄偏高，新生版画创作力量不足，民间美术人才培养跟不上，村子里的年轻人有的还在读书，没有读书的宁愿在外打工；版画作品好卖的往往集中在刻制技术得的少数人身上，刻制技术不好的作品很难卖出去，甚至是无人问津，这样影响到其他村民对版画的学习兴趣，部分村民虽然很用功学习刻制版画，但是在构图技巧等方面还是存在差距。</a:t>
            </a:r>
            <a:endParaRPr lang="zh-CN" altLang="en-US" sz="2400" dirty="0">
              <a:solidFill>
                <a:schemeClr val="bg1"/>
              </a:solidFill>
              <a:latin typeface="Calibri" panose="020F0502020204030204" pitchFamily="34" charset="0"/>
            </a:endParaRPr>
          </a:p>
        </p:txBody>
      </p:sp>
      <p:sp>
        <p:nvSpPr>
          <p:cNvPr id="44039" name="矩形 10"/>
          <p:cNvSpPr/>
          <p:nvPr/>
        </p:nvSpPr>
        <p:spPr>
          <a:xfrm>
            <a:off x="8432800" y="1706563"/>
            <a:ext cx="2236788" cy="708025"/>
          </a:xfrm>
          <a:prstGeom prst="rect">
            <a:avLst/>
          </a:prstGeom>
          <a:noFill/>
          <a:ln w="9525">
            <a:noFill/>
          </a:ln>
        </p:spPr>
        <p:txBody>
          <a:bodyPr wrap="none">
            <a:spAutoFit/>
          </a:bodyPr>
          <a:p>
            <a:r>
              <a:rPr lang="zh-CN" altLang="en-US" sz="4000" dirty="0">
                <a:solidFill>
                  <a:schemeClr val="bg1"/>
                </a:solidFill>
                <a:latin typeface="Calibri" panose="020F0502020204030204" pitchFamily="34" charset="0"/>
              </a:rPr>
              <a:t>原因分析</a:t>
            </a:r>
            <a:endParaRPr lang="zh-CN" altLang="en-US" sz="4000" dirty="0">
              <a:solidFill>
                <a:schemeClr val="bg1"/>
              </a:solidFill>
              <a:latin typeface="Calibri" panose="020F0502020204030204" pitchFamily="34" charset="0"/>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矩形 1"/>
          <p:cNvSpPr/>
          <p:nvPr/>
        </p:nvSpPr>
        <p:spPr>
          <a:xfrm>
            <a:off x="207963" y="207963"/>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45059"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cxnSp>
        <p:nvCxnSpPr>
          <p:cNvPr id="45060"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45061" name="矩形 41"/>
          <p:cNvSpPr/>
          <p:nvPr/>
        </p:nvSpPr>
        <p:spPr>
          <a:xfrm>
            <a:off x="795338" y="1506538"/>
            <a:ext cx="4338637" cy="461962"/>
          </a:xfrm>
          <a:prstGeom prst="rect">
            <a:avLst/>
          </a:prstGeom>
          <a:noFill/>
          <a:ln w="9525">
            <a:noFill/>
          </a:ln>
        </p:spPr>
        <p:txBody>
          <a:bodyPr>
            <a:spAutoFit/>
          </a:bodyPr>
          <a:p>
            <a:endParaRPr lang="zh-CN" altLang="zh-CN" sz="2400" dirty="0">
              <a:solidFill>
                <a:schemeClr val="bg1"/>
              </a:solidFill>
              <a:latin typeface="Calibri" panose="020F0502020204030204" pitchFamily="34" charset="0"/>
            </a:endParaRPr>
          </a:p>
        </p:txBody>
      </p:sp>
      <p:sp>
        <p:nvSpPr>
          <p:cNvPr id="45062" name="矩形 7"/>
          <p:cNvSpPr/>
          <p:nvPr/>
        </p:nvSpPr>
        <p:spPr>
          <a:xfrm>
            <a:off x="955675" y="1428750"/>
            <a:ext cx="4322763" cy="3970338"/>
          </a:xfrm>
          <a:prstGeom prst="rect">
            <a:avLst/>
          </a:prstGeom>
          <a:noFill/>
          <a:ln w="9525">
            <a:noFill/>
          </a:ln>
        </p:spPr>
        <p:txBody>
          <a:bodyPr>
            <a:spAutoFit/>
          </a:bodyPr>
          <a:p>
            <a:r>
              <a:rPr lang="en-US" altLang="zh-CN" sz="2800" dirty="0">
                <a:solidFill>
                  <a:schemeClr val="bg1"/>
                </a:solidFill>
                <a:latin typeface="Calibri" panose="020F0502020204030204" pitchFamily="34" charset="0"/>
              </a:rPr>
              <a:t>         </a:t>
            </a:r>
            <a:r>
              <a:rPr lang="zh-CN" altLang="zh-CN" sz="2800" dirty="0">
                <a:solidFill>
                  <a:schemeClr val="bg1"/>
                </a:solidFill>
                <a:latin typeface="Calibri" panose="020F0502020204030204" pitchFamily="34" charset="0"/>
              </a:rPr>
              <a:t>经济利益是农民制作版画最直接的动力。制作版画的农民没有一位是专门从事版画创作的，</a:t>
            </a:r>
            <a:r>
              <a:rPr lang="zh-CN" altLang="en-US" sz="2800" dirty="0">
                <a:solidFill>
                  <a:schemeClr val="bg1"/>
                </a:solidFill>
                <a:latin typeface="Calibri" panose="020F0502020204030204" pitchFamily="34" charset="0"/>
              </a:rPr>
              <a:t>他们都是</a:t>
            </a:r>
            <a:r>
              <a:rPr lang="zh-CN" altLang="zh-CN" sz="2800" dirty="0">
                <a:solidFill>
                  <a:schemeClr val="bg1"/>
                </a:solidFill>
                <a:latin typeface="Calibri" panose="020F0502020204030204" pitchFamily="34" charset="0"/>
              </a:rPr>
              <a:t>一方面干劳动，农闲时刻版画。经济作物的收入每年相对比较稳定，不会像版画销售一样有很大的不可预见性。</a:t>
            </a:r>
            <a:endParaRPr lang="zh-CN" altLang="zh-CN" sz="2800" dirty="0">
              <a:solidFill>
                <a:schemeClr val="bg1"/>
              </a:solidFill>
              <a:latin typeface="Calibri" panose="020F0502020204030204" pitchFamily="34" charset="0"/>
            </a:endParaRPr>
          </a:p>
        </p:txBody>
      </p:sp>
      <p:sp>
        <p:nvSpPr>
          <p:cNvPr id="45063" name="矩形 10"/>
          <p:cNvSpPr/>
          <p:nvPr/>
        </p:nvSpPr>
        <p:spPr>
          <a:xfrm>
            <a:off x="8169275" y="2495550"/>
            <a:ext cx="2236788" cy="708025"/>
          </a:xfrm>
          <a:prstGeom prst="rect">
            <a:avLst/>
          </a:prstGeom>
          <a:noFill/>
          <a:ln w="9525">
            <a:noFill/>
          </a:ln>
        </p:spPr>
        <p:txBody>
          <a:bodyPr wrap="none">
            <a:spAutoFit/>
          </a:bodyPr>
          <a:p>
            <a:r>
              <a:rPr lang="zh-CN" altLang="en-US" sz="4000" dirty="0">
                <a:solidFill>
                  <a:schemeClr val="bg1"/>
                </a:solidFill>
                <a:latin typeface="Calibri" panose="020F0502020204030204" pitchFamily="34" charset="0"/>
              </a:rPr>
              <a:t>原因分析</a:t>
            </a:r>
            <a:endParaRPr lang="zh-CN" altLang="en-US" sz="4000" dirty="0">
              <a:solidFill>
                <a:schemeClr val="bg1"/>
              </a:solidFill>
              <a:latin typeface="Calibri" panose="020F0502020204030204" pitchFamily="34" charset="0"/>
            </a:endParaRP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矩形 1"/>
          <p:cNvSpPr/>
          <p:nvPr/>
        </p:nvSpPr>
        <p:spPr>
          <a:xfrm>
            <a:off x="179388" y="233363"/>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46083"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cxnSp>
        <p:nvCxnSpPr>
          <p:cNvPr id="46084"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46085" name="矩形 41"/>
          <p:cNvSpPr/>
          <p:nvPr/>
        </p:nvSpPr>
        <p:spPr>
          <a:xfrm>
            <a:off x="795338" y="1506538"/>
            <a:ext cx="4338637" cy="461962"/>
          </a:xfrm>
          <a:prstGeom prst="rect">
            <a:avLst/>
          </a:prstGeom>
          <a:noFill/>
          <a:ln w="9525">
            <a:noFill/>
          </a:ln>
        </p:spPr>
        <p:txBody>
          <a:bodyPr>
            <a:spAutoFit/>
          </a:bodyPr>
          <a:p>
            <a:endParaRPr lang="zh-CN" altLang="zh-CN" sz="2400" dirty="0">
              <a:solidFill>
                <a:schemeClr val="bg1"/>
              </a:solidFill>
              <a:latin typeface="Calibri" panose="020F0502020204030204" pitchFamily="34" charset="0"/>
            </a:endParaRPr>
          </a:p>
        </p:txBody>
      </p:sp>
      <p:sp>
        <p:nvSpPr>
          <p:cNvPr id="46086" name="矩形 7"/>
          <p:cNvSpPr/>
          <p:nvPr/>
        </p:nvSpPr>
        <p:spPr>
          <a:xfrm>
            <a:off x="955675" y="1428750"/>
            <a:ext cx="4862513" cy="4032250"/>
          </a:xfrm>
          <a:prstGeom prst="rect">
            <a:avLst/>
          </a:prstGeom>
          <a:noFill/>
          <a:ln w="9525">
            <a:noFill/>
          </a:ln>
        </p:spPr>
        <p:txBody>
          <a:bodyPr>
            <a:spAutoFit/>
          </a:bodyPr>
          <a:p>
            <a:r>
              <a:rPr lang="zh-CN" altLang="zh-CN" sz="2800" dirty="0">
                <a:latin typeface="Calibri" panose="020F0502020204030204" pitchFamily="34" charset="0"/>
              </a:rPr>
              <a:t>充分利用传统文化，积极培育具有特色文化内涵和风格的“新寨”。</a:t>
            </a:r>
            <a:endParaRPr lang="en-US" altLang="zh-CN" sz="2800" dirty="0">
              <a:latin typeface="Calibri" panose="020F0502020204030204" pitchFamily="34" charset="0"/>
            </a:endParaRPr>
          </a:p>
          <a:p>
            <a:r>
              <a:rPr lang="en-US" altLang="zh-CN" sz="2800" dirty="0">
                <a:solidFill>
                  <a:schemeClr val="bg1"/>
                </a:solidFill>
                <a:latin typeface="Calibri" panose="020F0502020204030204" pitchFamily="34" charset="0"/>
              </a:rPr>
              <a:t>      </a:t>
            </a:r>
            <a:r>
              <a:rPr lang="zh-CN" altLang="zh-CN" dirty="0">
                <a:solidFill>
                  <a:schemeClr val="bg1"/>
                </a:solidFill>
                <a:latin typeface="Calibri" panose="020F0502020204030204" pitchFamily="34" charset="0"/>
              </a:rPr>
              <a:t>首先，政府在引导版画发展的过程中要在保护原始风貌的基础上和提高质量上下功夫，马关阿峨新寨的农民要坚守住那种民间艺术原始、纯真、质朴的的精神情感，在挖掘民族文化特色上，逐渐现成新寨独有的文化内涵，提升文化品味。其次，在本土人才培养方面，善于发现人才，敢用人才，把热爱民族传统文化的优秀人才吸引来，为文化发展做出应有的贡献。</a:t>
            </a:r>
            <a:endParaRPr lang="zh-CN" altLang="zh-CN" dirty="0">
              <a:solidFill>
                <a:schemeClr val="bg1"/>
              </a:solidFill>
              <a:latin typeface="Calibri" panose="020F0502020204030204" pitchFamily="34" charset="0"/>
            </a:endParaRPr>
          </a:p>
        </p:txBody>
      </p:sp>
      <p:sp>
        <p:nvSpPr>
          <p:cNvPr id="46087" name="矩形 10"/>
          <p:cNvSpPr/>
          <p:nvPr/>
        </p:nvSpPr>
        <p:spPr>
          <a:xfrm>
            <a:off x="8101013" y="2524125"/>
            <a:ext cx="2235200" cy="708025"/>
          </a:xfrm>
          <a:prstGeom prst="rect">
            <a:avLst/>
          </a:prstGeom>
          <a:noFill/>
          <a:ln w="9525">
            <a:noFill/>
          </a:ln>
        </p:spPr>
        <p:txBody>
          <a:bodyPr wrap="none">
            <a:spAutoFit/>
          </a:bodyPr>
          <a:p>
            <a:r>
              <a:rPr lang="zh-CN" altLang="en-US" sz="4000" dirty="0">
                <a:solidFill>
                  <a:schemeClr val="bg1"/>
                </a:solidFill>
                <a:latin typeface="Calibri" panose="020F0502020204030204" pitchFamily="34" charset="0"/>
              </a:rPr>
              <a:t>发展建议</a:t>
            </a:r>
            <a:endParaRPr lang="zh-CN" altLang="en-US" sz="4000" dirty="0">
              <a:solidFill>
                <a:schemeClr val="bg1"/>
              </a:solidFill>
              <a:latin typeface="Calibri" panose="020F0502020204030204" pitchFamily="34" charset="0"/>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矩形 1"/>
          <p:cNvSpPr/>
          <p:nvPr/>
        </p:nvSpPr>
        <p:spPr>
          <a:xfrm>
            <a:off x="166688"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47107"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cxnSp>
        <p:nvCxnSpPr>
          <p:cNvPr id="47108"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47109" name="矩形 41"/>
          <p:cNvSpPr/>
          <p:nvPr/>
        </p:nvSpPr>
        <p:spPr>
          <a:xfrm>
            <a:off x="795338" y="1506538"/>
            <a:ext cx="4338637" cy="461962"/>
          </a:xfrm>
          <a:prstGeom prst="rect">
            <a:avLst/>
          </a:prstGeom>
          <a:noFill/>
          <a:ln w="9525">
            <a:noFill/>
          </a:ln>
        </p:spPr>
        <p:txBody>
          <a:bodyPr>
            <a:spAutoFit/>
          </a:bodyPr>
          <a:p>
            <a:endParaRPr lang="zh-CN" altLang="zh-CN" sz="2400" dirty="0">
              <a:solidFill>
                <a:schemeClr val="bg1"/>
              </a:solidFill>
              <a:latin typeface="Calibri" panose="020F0502020204030204" pitchFamily="34" charset="0"/>
            </a:endParaRPr>
          </a:p>
        </p:txBody>
      </p:sp>
      <p:sp>
        <p:nvSpPr>
          <p:cNvPr id="47110" name="矩形 7"/>
          <p:cNvSpPr/>
          <p:nvPr/>
        </p:nvSpPr>
        <p:spPr>
          <a:xfrm>
            <a:off x="955675" y="1428750"/>
            <a:ext cx="4862513" cy="3602038"/>
          </a:xfrm>
          <a:prstGeom prst="rect">
            <a:avLst/>
          </a:prstGeom>
          <a:noFill/>
          <a:ln w="9525">
            <a:noFill/>
          </a:ln>
        </p:spPr>
        <p:txBody>
          <a:bodyPr>
            <a:spAutoFit/>
          </a:bodyPr>
          <a:p>
            <a:r>
              <a:rPr lang="zh-CN" altLang="zh-CN" sz="2800" dirty="0">
                <a:latin typeface="Calibri" panose="020F0502020204030204" pitchFamily="34" charset="0"/>
              </a:rPr>
              <a:t>坚持版画作品的原创性特征。</a:t>
            </a:r>
            <a:r>
              <a:rPr lang="zh-CN" altLang="zh-CN" sz="2000" dirty="0">
                <a:solidFill>
                  <a:schemeClr val="bg1"/>
                </a:solidFill>
                <a:latin typeface="Calibri" panose="020F0502020204030204" pitchFamily="34" charset="0"/>
              </a:rPr>
              <a:t>版画具有可复制性特征，决定了版画作品的数量不计其数，但是因为复制是数量越多，价值就越低。在坚守住一定数量的基础上，为提高作品的层次需要长期的艰难过程。为区别其他地区的复制版画，马关阿峨新寨农民版画需要一如既往地坚持版画作品的原创性。鼓励农民在版画创作中发现生活中的有趣事物，坚持创作来源于亲身体验。善于把身边是人和事转换成具有特色风格的版画作品。</a:t>
            </a:r>
            <a:endParaRPr lang="zh-CN" altLang="zh-CN" sz="2000" dirty="0">
              <a:solidFill>
                <a:schemeClr val="bg1"/>
              </a:solidFill>
              <a:latin typeface="Calibri" panose="020F0502020204030204" pitchFamily="34" charset="0"/>
            </a:endParaRPr>
          </a:p>
        </p:txBody>
      </p:sp>
      <p:sp>
        <p:nvSpPr>
          <p:cNvPr id="47111" name="矩形 10"/>
          <p:cNvSpPr/>
          <p:nvPr/>
        </p:nvSpPr>
        <p:spPr>
          <a:xfrm>
            <a:off x="8101013" y="2468563"/>
            <a:ext cx="2235200" cy="708025"/>
          </a:xfrm>
          <a:prstGeom prst="rect">
            <a:avLst/>
          </a:prstGeom>
          <a:noFill/>
          <a:ln w="9525">
            <a:noFill/>
          </a:ln>
        </p:spPr>
        <p:txBody>
          <a:bodyPr wrap="none">
            <a:spAutoFit/>
          </a:bodyPr>
          <a:p>
            <a:r>
              <a:rPr lang="zh-CN" altLang="en-US" sz="4000" dirty="0">
                <a:solidFill>
                  <a:schemeClr val="bg1"/>
                </a:solidFill>
                <a:latin typeface="Calibri" panose="020F0502020204030204" pitchFamily="34" charset="0"/>
              </a:rPr>
              <a:t>发展建议</a:t>
            </a:r>
            <a:endParaRPr lang="zh-CN" altLang="en-US" sz="4000" dirty="0">
              <a:solidFill>
                <a:schemeClr val="bg1"/>
              </a:solidFill>
              <a:latin typeface="Calibri" panose="020F0502020204030204" pitchFamily="34" charset="0"/>
            </a:endParaRP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矩形 1"/>
          <p:cNvSpPr/>
          <p:nvPr/>
        </p:nvSpPr>
        <p:spPr>
          <a:xfrm>
            <a:off x="152400"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48131"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cxnSp>
        <p:nvCxnSpPr>
          <p:cNvPr id="48132"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48133" name="矩形 41"/>
          <p:cNvSpPr/>
          <p:nvPr/>
        </p:nvSpPr>
        <p:spPr>
          <a:xfrm>
            <a:off x="795338" y="1506538"/>
            <a:ext cx="4338637" cy="461962"/>
          </a:xfrm>
          <a:prstGeom prst="rect">
            <a:avLst/>
          </a:prstGeom>
          <a:noFill/>
          <a:ln w="9525">
            <a:noFill/>
          </a:ln>
        </p:spPr>
        <p:txBody>
          <a:bodyPr>
            <a:spAutoFit/>
          </a:bodyPr>
          <a:p>
            <a:endParaRPr lang="zh-CN" altLang="zh-CN" sz="2400" dirty="0">
              <a:solidFill>
                <a:schemeClr val="bg1"/>
              </a:solidFill>
              <a:latin typeface="Calibri" panose="020F0502020204030204" pitchFamily="34" charset="0"/>
            </a:endParaRPr>
          </a:p>
        </p:txBody>
      </p:sp>
      <p:sp>
        <p:nvSpPr>
          <p:cNvPr id="48134" name="矩形 7"/>
          <p:cNvSpPr/>
          <p:nvPr/>
        </p:nvSpPr>
        <p:spPr>
          <a:xfrm>
            <a:off x="955675" y="1428750"/>
            <a:ext cx="4862513" cy="4464050"/>
          </a:xfrm>
          <a:prstGeom prst="rect">
            <a:avLst/>
          </a:prstGeom>
          <a:noFill/>
          <a:ln w="9525">
            <a:noFill/>
          </a:ln>
        </p:spPr>
        <p:txBody>
          <a:bodyPr>
            <a:spAutoFit/>
          </a:bodyPr>
          <a:p>
            <a:r>
              <a:rPr lang="zh-CN" altLang="zh-CN" sz="2800" dirty="0">
                <a:latin typeface="Calibri" panose="020F0502020204030204" pitchFamily="34" charset="0"/>
              </a:rPr>
              <a:t>版画作品在表达方式上需要丰富多种，也就是版画产品的衍生品的开发。</a:t>
            </a:r>
            <a:endParaRPr lang="zh-CN" altLang="zh-CN" sz="2800" dirty="0">
              <a:latin typeface="Calibri" panose="020F0502020204030204" pitchFamily="34" charset="0"/>
            </a:endParaRPr>
          </a:p>
          <a:p>
            <a:r>
              <a:rPr lang="zh-CN" altLang="zh-CN" sz="2000" dirty="0">
                <a:solidFill>
                  <a:schemeClr val="bg1"/>
                </a:solidFill>
                <a:latin typeface="Calibri" panose="020F0502020204030204" pitchFamily="34" charset="0"/>
              </a:rPr>
              <a:t>目前，单一的木刻版画和装框的“农特产品”吸引不了人们的眼球，很难进入大众视野，更不要说得到大众的消费。利用版画中“版”的延伸来开发新型衍生旅游产品或者小手工艺品，如风情纪念册、风情</a:t>
            </a:r>
            <a:r>
              <a:rPr lang="en-US" altLang="zh-CN" sz="2000" dirty="0">
                <a:solidFill>
                  <a:schemeClr val="bg1"/>
                </a:solidFill>
                <a:latin typeface="Calibri" panose="020F0502020204030204" pitchFamily="34" charset="0"/>
              </a:rPr>
              <a:t>T</a:t>
            </a:r>
            <a:r>
              <a:rPr lang="zh-CN" altLang="zh-CN" sz="2000" dirty="0">
                <a:solidFill>
                  <a:schemeClr val="bg1"/>
                </a:solidFill>
                <a:latin typeface="Calibri" panose="020F0502020204030204" pitchFamily="34" charset="0"/>
              </a:rPr>
              <a:t>恤、带有民族特点的生活用品、烟灰缸等，把版画图像转换到各种实物中。除黑白木刻以外，还要加强套色版画的创作。在作品尺寸上，要更丰富，可根据不同使用功能的版画创作不同的尺寸。</a:t>
            </a:r>
            <a:endParaRPr lang="zh-CN" altLang="zh-CN" sz="2000" dirty="0">
              <a:solidFill>
                <a:schemeClr val="bg1"/>
              </a:solidFill>
              <a:latin typeface="Calibri" panose="020F0502020204030204" pitchFamily="34" charset="0"/>
            </a:endParaRPr>
          </a:p>
        </p:txBody>
      </p:sp>
      <p:sp>
        <p:nvSpPr>
          <p:cNvPr id="48135" name="矩形 10"/>
          <p:cNvSpPr/>
          <p:nvPr/>
        </p:nvSpPr>
        <p:spPr>
          <a:xfrm>
            <a:off x="8101013" y="2413000"/>
            <a:ext cx="2235200" cy="708025"/>
          </a:xfrm>
          <a:prstGeom prst="rect">
            <a:avLst/>
          </a:prstGeom>
          <a:noFill/>
          <a:ln w="9525">
            <a:noFill/>
          </a:ln>
        </p:spPr>
        <p:txBody>
          <a:bodyPr wrap="none">
            <a:spAutoFit/>
          </a:bodyPr>
          <a:p>
            <a:r>
              <a:rPr lang="zh-CN" altLang="en-US" sz="4000" dirty="0">
                <a:solidFill>
                  <a:schemeClr val="bg1"/>
                </a:solidFill>
                <a:latin typeface="Calibri" panose="020F0502020204030204" pitchFamily="34" charset="0"/>
              </a:rPr>
              <a:t>发展建议</a:t>
            </a:r>
            <a:endParaRPr lang="zh-CN" altLang="en-US" sz="4000" dirty="0">
              <a:solidFill>
                <a:schemeClr val="bg1"/>
              </a:solidFill>
              <a:latin typeface="Calibri" panose="020F0502020204030204" pitchFamily="34" charset="0"/>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矩形 1"/>
          <p:cNvSpPr/>
          <p:nvPr/>
        </p:nvSpPr>
        <p:spPr>
          <a:xfrm>
            <a:off x="193675"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49155"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cxnSp>
        <p:nvCxnSpPr>
          <p:cNvPr id="49156"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49157" name="矩形 41"/>
          <p:cNvSpPr/>
          <p:nvPr/>
        </p:nvSpPr>
        <p:spPr>
          <a:xfrm>
            <a:off x="795338" y="1506538"/>
            <a:ext cx="4338637" cy="461962"/>
          </a:xfrm>
          <a:prstGeom prst="rect">
            <a:avLst/>
          </a:prstGeom>
          <a:noFill/>
          <a:ln w="9525">
            <a:noFill/>
          </a:ln>
        </p:spPr>
        <p:txBody>
          <a:bodyPr>
            <a:spAutoFit/>
          </a:bodyPr>
          <a:p>
            <a:endParaRPr lang="zh-CN" altLang="zh-CN" sz="2400" dirty="0">
              <a:solidFill>
                <a:schemeClr val="bg1"/>
              </a:solidFill>
              <a:latin typeface="Calibri" panose="020F0502020204030204" pitchFamily="34" charset="0"/>
            </a:endParaRPr>
          </a:p>
        </p:txBody>
      </p:sp>
      <p:sp>
        <p:nvSpPr>
          <p:cNvPr id="49158" name="矩形 7"/>
          <p:cNvSpPr/>
          <p:nvPr/>
        </p:nvSpPr>
        <p:spPr>
          <a:xfrm>
            <a:off x="955675" y="1428750"/>
            <a:ext cx="5292725" cy="3602038"/>
          </a:xfrm>
          <a:prstGeom prst="rect">
            <a:avLst/>
          </a:prstGeom>
          <a:noFill/>
          <a:ln w="9525">
            <a:noFill/>
          </a:ln>
        </p:spPr>
        <p:txBody>
          <a:bodyPr>
            <a:spAutoFit/>
          </a:bodyPr>
          <a:p>
            <a:r>
              <a:rPr lang="zh-CN" altLang="zh-CN" sz="2800" dirty="0">
                <a:latin typeface="Calibri" panose="020F0502020204030204" pitchFamily="34" charset="0"/>
              </a:rPr>
              <a:t>树立品牌，主动迎合市场。</a:t>
            </a:r>
            <a:endParaRPr lang="zh-CN" altLang="zh-CN" sz="2800" dirty="0">
              <a:latin typeface="Calibri" panose="020F0502020204030204" pitchFamily="34" charset="0"/>
            </a:endParaRPr>
          </a:p>
          <a:p>
            <a:r>
              <a:rPr lang="zh-CN" altLang="zh-CN" sz="2000" dirty="0">
                <a:solidFill>
                  <a:schemeClr val="bg1"/>
                </a:solidFill>
                <a:latin typeface="Calibri" panose="020F0502020204030204" pitchFamily="34" charset="0"/>
              </a:rPr>
              <a:t>成立版画创作实体和开创销售渠道，拓展营销思路，主动迎合市场，抓住市场导向作用，紧密结合地域民族文化特征展开版画创作的指导工作和衍生新产品开发工作，统一形象，打造品牌，把马关阿峨新寨打造成特色文化名牌新村。如所有新寨的车辆统一定制标识、新寨所有村民的电话语音提示“欢迎您致电独具特色的中国民间艺术之乡——阿峨新寨农民版画之乡”，把这种文化植入村民生活的各方面，同时也是对外联系宣传的一张看不见的名片。</a:t>
            </a:r>
            <a:endParaRPr lang="zh-CN" altLang="zh-CN" sz="2000" dirty="0">
              <a:solidFill>
                <a:schemeClr val="bg1"/>
              </a:solidFill>
              <a:latin typeface="Calibri" panose="020F0502020204030204" pitchFamily="34" charset="0"/>
            </a:endParaRPr>
          </a:p>
        </p:txBody>
      </p:sp>
      <p:sp>
        <p:nvSpPr>
          <p:cNvPr id="49159" name="矩形 10"/>
          <p:cNvSpPr/>
          <p:nvPr/>
        </p:nvSpPr>
        <p:spPr>
          <a:xfrm>
            <a:off x="8183563" y="2468563"/>
            <a:ext cx="2236787" cy="708025"/>
          </a:xfrm>
          <a:prstGeom prst="rect">
            <a:avLst/>
          </a:prstGeom>
          <a:noFill/>
          <a:ln w="9525">
            <a:noFill/>
          </a:ln>
        </p:spPr>
        <p:txBody>
          <a:bodyPr wrap="none">
            <a:spAutoFit/>
          </a:bodyPr>
          <a:p>
            <a:r>
              <a:rPr lang="zh-CN" altLang="en-US" sz="4000" dirty="0">
                <a:solidFill>
                  <a:schemeClr val="bg1"/>
                </a:solidFill>
                <a:latin typeface="Calibri" panose="020F0502020204030204" pitchFamily="34" charset="0"/>
              </a:rPr>
              <a:t>发展建议</a:t>
            </a:r>
            <a:endParaRPr lang="zh-CN" altLang="en-US" sz="4000" dirty="0">
              <a:solidFill>
                <a:schemeClr val="bg1"/>
              </a:solidFill>
              <a:latin typeface="Calibri" panose="020F0502020204030204" pitchFamily="34" charset="0"/>
            </a:endParaRP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矩形 1"/>
          <p:cNvSpPr/>
          <p:nvPr/>
        </p:nvSpPr>
        <p:spPr>
          <a:xfrm>
            <a:off x="207963" y="26035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cxnSp>
        <p:nvCxnSpPr>
          <p:cNvPr id="50179"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cxnSp>
        <p:nvCxnSpPr>
          <p:cNvPr id="50180" name="直接连接符 15"/>
          <p:cNvCxnSpPr/>
          <p:nvPr/>
        </p:nvCxnSpPr>
        <p:spPr>
          <a:xfrm>
            <a:off x="7653338" y="3265488"/>
            <a:ext cx="3502025" cy="0"/>
          </a:xfrm>
          <a:prstGeom prst="line">
            <a:avLst/>
          </a:prstGeom>
          <a:ln w="76200" cap="flat" cmpd="thinThick">
            <a:solidFill>
              <a:srgbClr val="FCE5C4"/>
            </a:solidFill>
            <a:prstDash val="solid"/>
            <a:headEnd type="none" w="med" len="med"/>
            <a:tailEnd type="none" w="med" len="med"/>
          </a:ln>
        </p:spPr>
      </p:cxnSp>
      <p:sp>
        <p:nvSpPr>
          <p:cNvPr id="50181" name="矩形 41"/>
          <p:cNvSpPr/>
          <p:nvPr/>
        </p:nvSpPr>
        <p:spPr>
          <a:xfrm>
            <a:off x="795338" y="1506538"/>
            <a:ext cx="4338637" cy="461962"/>
          </a:xfrm>
          <a:prstGeom prst="rect">
            <a:avLst/>
          </a:prstGeom>
          <a:noFill/>
          <a:ln w="9525">
            <a:noFill/>
          </a:ln>
        </p:spPr>
        <p:txBody>
          <a:bodyPr>
            <a:spAutoFit/>
          </a:bodyPr>
          <a:p>
            <a:endParaRPr lang="zh-CN" altLang="zh-CN" sz="2400" dirty="0">
              <a:solidFill>
                <a:schemeClr val="bg1"/>
              </a:solidFill>
              <a:latin typeface="Calibri" panose="020F0502020204030204" pitchFamily="34" charset="0"/>
            </a:endParaRPr>
          </a:p>
        </p:txBody>
      </p:sp>
      <p:sp>
        <p:nvSpPr>
          <p:cNvPr id="50182" name="矩形 7"/>
          <p:cNvSpPr/>
          <p:nvPr/>
        </p:nvSpPr>
        <p:spPr>
          <a:xfrm>
            <a:off x="955675" y="1428750"/>
            <a:ext cx="5292725" cy="4217988"/>
          </a:xfrm>
          <a:prstGeom prst="rect">
            <a:avLst/>
          </a:prstGeom>
          <a:noFill/>
          <a:ln w="9525">
            <a:noFill/>
          </a:ln>
        </p:spPr>
        <p:txBody>
          <a:bodyPr>
            <a:spAutoFit/>
          </a:bodyPr>
          <a:p>
            <a:r>
              <a:rPr lang="zh-CN" altLang="zh-CN" sz="2800" dirty="0">
                <a:latin typeface="Calibri" panose="020F0502020204030204" pitchFamily="34" charset="0"/>
              </a:rPr>
              <a:t>提高版画的制作水平。</a:t>
            </a:r>
            <a:endParaRPr lang="zh-CN" altLang="zh-CN" sz="2800" dirty="0">
              <a:latin typeface="Calibri" panose="020F0502020204030204" pitchFamily="34" charset="0"/>
            </a:endParaRPr>
          </a:p>
          <a:p>
            <a:r>
              <a:rPr lang="zh-CN" altLang="zh-CN" sz="2400" dirty="0">
                <a:solidFill>
                  <a:schemeClr val="bg1"/>
                </a:solidFill>
                <a:latin typeface="Calibri" panose="020F0502020204030204" pitchFamily="34" charset="0"/>
              </a:rPr>
              <a:t>近年</a:t>
            </a:r>
            <a:r>
              <a:rPr lang="zh-CN" altLang="en-US" sz="2400" dirty="0">
                <a:solidFill>
                  <a:schemeClr val="bg1"/>
                </a:solidFill>
                <a:latin typeface="Calibri" panose="020F0502020204030204" pitchFamily="34" charset="0"/>
              </a:rPr>
              <a:t>来</a:t>
            </a:r>
            <a:r>
              <a:rPr lang="zh-CN" altLang="zh-CN" sz="2400" dirty="0">
                <a:solidFill>
                  <a:schemeClr val="bg1"/>
                </a:solidFill>
                <a:latin typeface="Calibri" panose="020F0502020204030204" pitchFamily="34" charset="0"/>
              </a:rPr>
              <a:t>，马关阿峨新寨农民版画改变了过去印画后不洗版的习惯，版面印完后没有附着油墨现象出现，刻刀、木板、滚筒、摩擦器、纸张等工具有了大幅度改善。这说明农民在逐渐转变观念，接受新的事物，对版画创作有帮助。但目前的制作水平同其他地区农民版画比起来显得单一和底气不足，套色版画套版不准确，画面色彩叉色，弄脏画面情形时有发生。</a:t>
            </a:r>
            <a:endParaRPr lang="zh-CN" altLang="zh-CN" sz="2400" dirty="0">
              <a:solidFill>
                <a:schemeClr val="bg1"/>
              </a:solidFill>
              <a:latin typeface="Calibri" panose="020F0502020204030204" pitchFamily="34" charset="0"/>
            </a:endParaRPr>
          </a:p>
        </p:txBody>
      </p:sp>
      <p:sp>
        <p:nvSpPr>
          <p:cNvPr id="50183" name="矩形 10"/>
          <p:cNvSpPr/>
          <p:nvPr/>
        </p:nvSpPr>
        <p:spPr>
          <a:xfrm>
            <a:off x="8183563" y="2427288"/>
            <a:ext cx="2236787" cy="708025"/>
          </a:xfrm>
          <a:prstGeom prst="rect">
            <a:avLst/>
          </a:prstGeom>
          <a:noFill/>
          <a:ln w="9525">
            <a:noFill/>
          </a:ln>
        </p:spPr>
        <p:txBody>
          <a:bodyPr wrap="none">
            <a:spAutoFit/>
          </a:bodyPr>
          <a:p>
            <a:r>
              <a:rPr lang="zh-CN" altLang="en-US" sz="4000" dirty="0">
                <a:solidFill>
                  <a:schemeClr val="bg1"/>
                </a:solidFill>
                <a:latin typeface="Calibri" panose="020F0502020204030204" pitchFamily="34" charset="0"/>
              </a:rPr>
              <a:t>发展建议</a:t>
            </a:r>
            <a:endParaRPr lang="zh-CN" altLang="en-US" sz="4000" dirty="0">
              <a:solidFill>
                <a:schemeClr val="bg1"/>
              </a:solidFill>
              <a:latin typeface="Calibri" panose="020F0502020204030204" pitchFamily="34" charset="0"/>
            </a:endParaRP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E6D3"/>
        </a:solidFill>
        <a:effectLst/>
      </p:bgPr>
    </p:bg>
    <p:spTree>
      <p:nvGrpSpPr>
        <p:cNvPr id="1" name=""/>
        <p:cNvGrpSpPr/>
        <p:nvPr/>
      </p:nvGrpSpPr>
      <p:grpSpPr/>
      <p:sp>
        <p:nvSpPr>
          <p:cNvPr id="51202" name="矩形 1"/>
          <p:cNvSpPr/>
          <p:nvPr/>
        </p:nvSpPr>
        <p:spPr>
          <a:xfrm>
            <a:off x="169863" y="266700"/>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grpSp>
        <p:nvGrpSpPr>
          <p:cNvPr id="51203" name="Group 3"/>
          <p:cNvGrpSpPr/>
          <p:nvPr/>
        </p:nvGrpSpPr>
        <p:grpSpPr>
          <a:xfrm rot="-2728821">
            <a:off x="3098800" y="-1003300"/>
            <a:ext cx="6434138" cy="6546850"/>
            <a:chOff x="0" y="0"/>
            <a:chExt cx="6441080" cy="6547720"/>
          </a:xfrm>
        </p:grpSpPr>
        <p:grpSp>
          <p:nvGrpSpPr>
            <p:cNvPr id="51215" name="Group 4"/>
            <p:cNvGrpSpPr/>
            <p:nvPr/>
          </p:nvGrpSpPr>
          <p:grpSpPr>
            <a:xfrm>
              <a:off x="0" y="0"/>
              <a:ext cx="5915517" cy="6547720"/>
              <a:chOff x="0" y="0"/>
              <a:chExt cx="5915517" cy="6547720"/>
            </a:xfrm>
          </p:grpSpPr>
          <p:grpSp>
            <p:nvGrpSpPr>
              <p:cNvPr id="51220" name="Group 5"/>
              <p:cNvGrpSpPr/>
              <p:nvPr/>
            </p:nvGrpSpPr>
            <p:grpSpPr>
              <a:xfrm>
                <a:off x="0" y="0"/>
                <a:ext cx="5915517" cy="6547720"/>
                <a:chOff x="0" y="0"/>
                <a:chExt cx="5915517" cy="6547720"/>
              </a:xfrm>
            </p:grpSpPr>
            <p:sp>
              <p:nvSpPr>
                <p:cNvPr id="51223" name="TextBox 27"/>
                <p:cNvSpPr txBox="1"/>
                <p:nvPr/>
              </p:nvSpPr>
              <p:spPr>
                <a:xfrm>
                  <a:off x="2353229" y="3955432"/>
                  <a:ext cx="584775" cy="2592288"/>
                </a:xfrm>
                <a:prstGeom prst="rect">
                  <a:avLst/>
                </a:prstGeom>
                <a:noFill/>
                <a:ln w="9525">
                  <a:noFill/>
                </a:ln>
              </p:spPr>
              <p:txBody>
                <a:bodyPr vert="eaVert">
                  <a:spAutoFit/>
                </a:bodyPr>
                <a:p>
                  <a:r>
                    <a:rPr lang="en-US" altLang="zh-CN" sz="2600" dirty="0">
                      <a:solidFill>
                        <a:srgbClr val="FF0000"/>
                      </a:solidFill>
                      <a:latin typeface="Calibri" panose="020F0502020204030204" pitchFamily="34" charset="0"/>
                    </a:rPr>
                    <a:t>Hat is WPS</a:t>
                  </a:r>
                  <a:endParaRPr lang="zh-CN" altLang="en-US" sz="2600" dirty="0">
                    <a:solidFill>
                      <a:srgbClr val="FF0000"/>
                    </a:solidFill>
                    <a:latin typeface="Calibri" panose="020F0502020204030204" pitchFamily="34" charset="0"/>
                  </a:endParaRPr>
                </a:p>
              </p:txBody>
            </p:sp>
            <p:sp>
              <p:nvSpPr>
                <p:cNvPr id="51224" name="TextBox 28"/>
                <p:cNvSpPr txBox="1"/>
                <p:nvPr/>
              </p:nvSpPr>
              <p:spPr>
                <a:xfrm>
                  <a:off x="0" y="0"/>
                  <a:ext cx="615553" cy="4269191"/>
                </a:xfrm>
                <a:prstGeom prst="rect">
                  <a:avLst/>
                </a:prstGeom>
                <a:noFill/>
                <a:ln w="9525">
                  <a:noFill/>
                </a:ln>
              </p:spPr>
              <p:txBody>
                <a:bodyPr vert="eaVert">
                  <a:spAutoFit/>
                </a:bodyPr>
                <a:p>
                  <a:r>
                    <a:rPr lang="en-US" altLang="zh-CN" sz="2800" dirty="0">
                      <a:solidFill>
                        <a:srgbClr val="FF0000"/>
                      </a:solidFill>
                      <a:latin typeface="Calibri" panose="020F0502020204030204" pitchFamily="34" charset="0"/>
                    </a:rPr>
                    <a:t>Why I should be use WP</a:t>
                  </a:r>
                  <a:endParaRPr lang="zh-CN" altLang="en-US" sz="2800" dirty="0">
                    <a:solidFill>
                      <a:srgbClr val="FF0000"/>
                    </a:solidFill>
                    <a:latin typeface="Calibri" panose="020F0502020204030204" pitchFamily="34" charset="0"/>
                  </a:endParaRPr>
                </a:p>
              </p:txBody>
            </p:sp>
            <p:sp>
              <p:nvSpPr>
                <p:cNvPr id="51225" name="矩形 29"/>
                <p:cNvSpPr/>
                <p:nvPr/>
              </p:nvSpPr>
              <p:spPr>
                <a:xfrm>
                  <a:off x="71887" y="3388888"/>
                  <a:ext cx="5843630" cy="646331"/>
                </a:xfrm>
                <a:prstGeom prst="rect">
                  <a:avLst/>
                </a:prstGeom>
                <a:noFill/>
                <a:ln w="9525">
                  <a:noFill/>
                </a:ln>
              </p:spPr>
              <p:txBody>
                <a:bodyPr>
                  <a:spAutoFit/>
                </a:bodyPr>
                <a:p>
                  <a:r>
                    <a:rPr lang="en-US" altLang="zh-CN" sz="3600" b="1" dirty="0">
                      <a:solidFill>
                        <a:srgbClr val="FF0000"/>
                      </a:solidFill>
                      <a:latin typeface="Britannic Bold" panose="020B0903060703020204" pitchFamily="2" charset="0"/>
                    </a:rPr>
                    <a:t>Simpl   , Powerful and Free</a:t>
                  </a:r>
                  <a:endParaRPr lang="zh-CN" altLang="en-US" sz="3600" b="1" dirty="0">
                    <a:solidFill>
                      <a:srgbClr val="FF0000"/>
                    </a:solidFill>
                    <a:latin typeface="Britannic Bold" panose="020B0903060703020204" pitchFamily="2" charset="0"/>
                  </a:endParaRPr>
                </a:p>
              </p:txBody>
            </p:sp>
          </p:grpSp>
          <p:sp>
            <p:nvSpPr>
              <p:cNvPr id="51221" name="TextBox 25"/>
              <p:cNvSpPr txBox="1"/>
              <p:nvPr/>
            </p:nvSpPr>
            <p:spPr>
              <a:xfrm>
                <a:off x="4860791" y="3931789"/>
                <a:ext cx="461665" cy="1916832"/>
              </a:xfrm>
              <a:prstGeom prst="rect">
                <a:avLst/>
              </a:prstGeom>
              <a:noFill/>
              <a:ln w="9525">
                <a:noFill/>
              </a:ln>
            </p:spPr>
            <p:txBody>
              <a:bodyPr vert="eaVert">
                <a:spAutoFit/>
              </a:bodyPr>
              <a:p>
                <a:r>
                  <a:rPr lang="en-US" altLang="zh-CN" b="1" dirty="0">
                    <a:solidFill>
                      <a:srgbClr val="FF0000"/>
                    </a:solidFill>
                    <a:latin typeface="Calibri" panose="020F0502020204030204" pitchFamily="34" charset="0"/>
                  </a:rPr>
                  <a:t>ich template</a:t>
                </a:r>
                <a:endParaRPr lang="zh-CN" altLang="en-US" dirty="0">
                  <a:solidFill>
                    <a:srgbClr val="FF0000"/>
                  </a:solidFill>
                  <a:latin typeface="Calibri" panose="020F0502020204030204" pitchFamily="34" charset="0"/>
                </a:endParaRPr>
              </a:p>
            </p:txBody>
          </p:sp>
          <p:sp>
            <p:nvSpPr>
              <p:cNvPr id="51222" name="矩形 26"/>
              <p:cNvSpPr/>
              <p:nvPr/>
            </p:nvSpPr>
            <p:spPr>
              <a:xfrm>
                <a:off x="1147302" y="2717297"/>
                <a:ext cx="677108" cy="3528392"/>
              </a:xfrm>
              <a:prstGeom prst="rect">
                <a:avLst/>
              </a:prstGeom>
              <a:noFill/>
              <a:ln w="9525">
                <a:noFill/>
              </a:ln>
            </p:spPr>
            <p:txBody>
              <a:bodyPr vert="eaVert">
                <a:spAutoFit/>
              </a:bodyPr>
              <a:p>
                <a:r>
                  <a:rPr lang="en-US" altLang="zh-CN" sz="3200" dirty="0">
                    <a:solidFill>
                      <a:srgbClr val="FF0000"/>
                    </a:solidFill>
                    <a:latin typeface="Calibri" panose="020F0502020204030204" pitchFamily="34" charset="0"/>
                  </a:rPr>
                  <a:t>Effici    nt work</a:t>
                </a:r>
                <a:endParaRPr lang="zh-CN" altLang="en-US" sz="3200" dirty="0">
                  <a:solidFill>
                    <a:srgbClr val="FF0000"/>
                  </a:solidFill>
                  <a:latin typeface="Calibri" panose="020F0502020204030204" pitchFamily="34" charset="0"/>
                </a:endParaRPr>
              </a:p>
            </p:txBody>
          </p:sp>
        </p:grpSp>
        <p:sp>
          <p:nvSpPr>
            <p:cNvPr id="51216" name="TextBox 20"/>
            <p:cNvSpPr txBox="1"/>
            <p:nvPr/>
          </p:nvSpPr>
          <p:spPr>
            <a:xfrm>
              <a:off x="1245439" y="3369894"/>
              <a:ext cx="664606" cy="707886"/>
            </a:xfrm>
            <a:prstGeom prst="rect">
              <a:avLst/>
            </a:prstGeom>
            <a:noFill/>
            <a:ln w="9525">
              <a:noFill/>
            </a:ln>
          </p:spPr>
          <p:txBody>
            <a:bodyPr>
              <a:spAutoFit/>
            </a:bodyPr>
            <a:p>
              <a:r>
                <a:rPr lang="en-US" altLang="zh-CN" sz="4000" b="1" dirty="0">
                  <a:solidFill>
                    <a:srgbClr val="FF0000"/>
                  </a:solidFill>
                  <a:latin typeface="Britannic Bold" panose="020B0903060703020204" pitchFamily="2" charset="0"/>
                </a:rPr>
                <a:t>e</a:t>
              </a:r>
              <a:endParaRPr lang="zh-CN" altLang="en-US" sz="4000" b="1" dirty="0">
                <a:solidFill>
                  <a:srgbClr val="FF0000"/>
                </a:solidFill>
                <a:latin typeface="Britannic Bold" panose="020B0903060703020204" pitchFamily="2" charset="0"/>
              </a:endParaRPr>
            </a:p>
          </p:txBody>
        </p:sp>
        <p:sp>
          <p:nvSpPr>
            <p:cNvPr id="51217" name="TextBox 21"/>
            <p:cNvSpPr txBox="1"/>
            <p:nvPr/>
          </p:nvSpPr>
          <p:spPr>
            <a:xfrm rot="53284">
              <a:off x="3799372" y="2983883"/>
              <a:ext cx="2641708" cy="584775"/>
            </a:xfrm>
            <a:prstGeom prst="rect">
              <a:avLst/>
            </a:prstGeom>
            <a:noFill/>
            <a:ln w="9525">
              <a:noFill/>
            </a:ln>
          </p:spPr>
          <p:txBody>
            <a:bodyPr>
              <a:spAutoFit/>
            </a:bodyPr>
            <a:p>
              <a:r>
                <a:rPr lang="en-US" altLang="zh-CN" sz="3200" dirty="0">
                  <a:solidFill>
                    <a:srgbClr val="FF0000"/>
                  </a:solidFill>
                  <a:latin typeface="Calibri" panose="020F0502020204030204" pitchFamily="34" charset="0"/>
                </a:rPr>
                <a:t>small</a:t>
              </a:r>
              <a:endParaRPr lang="zh-CN" altLang="en-US" sz="3200" dirty="0">
                <a:solidFill>
                  <a:srgbClr val="FF0000"/>
                </a:solidFill>
                <a:latin typeface="Calibri" panose="020F0502020204030204" pitchFamily="34" charset="0"/>
              </a:endParaRPr>
            </a:p>
          </p:txBody>
        </p:sp>
        <p:sp>
          <p:nvSpPr>
            <p:cNvPr id="51218" name="TextBox 22"/>
            <p:cNvSpPr txBox="1"/>
            <p:nvPr/>
          </p:nvSpPr>
          <p:spPr>
            <a:xfrm>
              <a:off x="1784080" y="3931679"/>
              <a:ext cx="553998" cy="1486074"/>
            </a:xfrm>
            <a:prstGeom prst="rect">
              <a:avLst/>
            </a:prstGeom>
            <a:noFill/>
            <a:ln w="9525">
              <a:noFill/>
            </a:ln>
          </p:spPr>
          <p:txBody>
            <a:bodyPr vert="eaVert">
              <a:spAutoFit/>
            </a:bodyPr>
            <a:p>
              <a:r>
                <a:rPr lang="en-US" altLang="zh-CN" sz="2400" dirty="0">
                  <a:solidFill>
                    <a:srgbClr val="FF0000"/>
                  </a:solidFill>
                  <a:latin typeface="Calibri" panose="020F0502020204030204" pitchFamily="34" charset="0"/>
                </a:rPr>
                <a:t>atulous</a:t>
              </a:r>
              <a:endParaRPr lang="en-US" altLang="zh-CN" sz="2400" dirty="0">
                <a:solidFill>
                  <a:srgbClr val="FF0000"/>
                </a:solidFill>
                <a:latin typeface="Calibri" panose="020F0502020204030204" pitchFamily="34" charset="0"/>
              </a:endParaRPr>
            </a:p>
          </p:txBody>
        </p:sp>
        <p:sp>
          <p:nvSpPr>
            <p:cNvPr id="51219" name="矩形 23"/>
            <p:cNvSpPr/>
            <p:nvPr/>
          </p:nvSpPr>
          <p:spPr>
            <a:xfrm>
              <a:off x="2995612" y="3840632"/>
              <a:ext cx="1670394" cy="584775"/>
            </a:xfrm>
            <a:prstGeom prst="rect">
              <a:avLst/>
            </a:prstGeom>
            <a:noFill/>
            <a:ln w="9525">
              <a:noFill/>
            </a:ln>
          </p:spPr>
          <p:txBody>
            <a:bodyPr wrap="none">
              <a:spAutoFit/>
            </a:bodyPr>
            <a:p>
              <a:r>
                <a:rPr lang="en-US" altLang="zh-CN" sz="3200" dirty="0">
                  <a:solidFill>
                    <a:srgbClr val="FF0000"/>
                  </a:solidFill>
                  <a:latin typeface="Calibri" panose="020F0502020204030204" pitchFamily="34" charset="0"/>
                </a:rPr>
                <a:t>exquisite</a:t>
              </a:r>
              <a:endParaRPr lang="zh-CN" altLang="en-US" sz="3200" dirty="0">
                <a:solidFill>
                  <a:srgbClr val="FF0000"/>
                </a:solidFill>
                <a:latin typeface="Calibri" panose="020F0502020204030204" pitchFamily="34" charset="0"/>
              </a:endParaRPr>
            </a:p>
          </p:txBody>
        </p:sp>
      </p:grpSp>
      <p:cxnSp>
        <p:nvCxnSpPr>
          <p:cNvPr id="51204" name="直接连接符 30"/>
          <p:cNvCxnSpPr/>
          <p:nvPr/>
        </p:nvCxnSpPr>
        <p:spPr>
          <a:xfrm flipV="1">
            <a:off x="5888038" y="1112838"/>
            <a:ext cx="2595562" cy="2667000"/>
          </a:xfrm>
          <a:prstGeom prst="line">
            <a:avLst/>
          </a:prstGeom>
          <a:ln w="28575" cap="flat" cmpd="sng">
            <a:solidFill>
              <a:srgbClr val="FA061D"/>
            </a:solidFill>
            <a:prstDash val="solid"/>
            <a:headEnd type="none" w="med" len="med"/>
            <a:tailEnd type="none" w="med" len="med"/>
          </a:ln>
        </p:spPr>
      </p:cxnSp>
      <p:cxnSp>
        <p:nvCxnSpPr>
          <p:cNvPr id="51205" name="直接连接符 31"/>
          <p:cNvCxnSpPr/>
          <p:nvPr/>
        </p:nvCxnSpPr>
        <p:spPr>
          <a:xfrm>
            <a:off x="1724025" y="2305050"/>
            <a:ext cx="2833688" cy="2782888"/>
          </a:xfrm>
          <a:prstGeom prst="line">
            <a:avLst/>
          </a:prstGeom>
          <a:ln w="28575" cap="flat" cmpd="sng">
            <a:solidFill>
              <a:srgbClr val="FA061D"/>
            </a:solidFill>
            <a:prstDash val="solid"/>
            <a:headEnd type="none" w="med" len="med"/>
            <a:tailEnd type="none" w="med" len="med"/>
          </a:ln>
        </p:spPr>
      </p:cxnSp>
      <p:sp>
        <p:nvSpPr>
          <p:cNvPr id="51206" name="TextBox 32"/>
          <p:cNvSpPr txBox="1"/>
          <p:nvPr/>
        </p:nvSpPr>
        <p:spPr>
          <a:xfrm rot="-2723723">
            <a:off x="4916488" y="1997075"/>
            <a:ext cx="3189287" cy="522288"/>
          </a:xfrm>
          <a:prstGeom prst="rect">
            <a:avLst/>
          </a:prstGeom>
          <a:noFill/>
          <a:ln w="9525">
            <a:noFill/>
          </a:ln>
        </p:spPr>
        <p:txBody>
          <a:bodyPr>
            <a:spAutoFit/>
          </a:bodyPr>
          <a:p>
            <a:r>
              <a:rPr lang="en-US" altLang="zh-CN" sz="1400" dirty="0">
                <a:solidFill>
                  <a:srgbClr val="FF0000"/>
                </a:solidFill>
                <a:latin typeface="Calibri" panose="020F0502020204030204" pitchFamily="34" charset="0"/>
              </a:rPr>
              <a:t>2012</a:t>
            </a:r>
            <a:r>
              <a:rPr lang="zh-CN" altLang="en-US" sz="1400" dirty="0">
                <a:solidFill>
                  <a:srgbClr val="FF0000"/>
                </a:solidFill>
                <a:latin typeface="Calibri" panose="020F0502020204030204" pitchFamily="34" charset="0"/>
              </a:rPr>
              <a:t>金山</a:t>
            </a:r>
            <a:r>
              <a:rPr lang="en-US" altLang="zh-CN" sz="1400" dirty="0">
                <a:solidFill>
                  <a:srgbClr val="FF0000"/>
                </a:solidFill>
                <a:latin typeface="Calibri" panose="020F0502020204030204" pitchFamily="34" charset="0"/>
              </a:rPr>
              <a:t>WPS PPT</a:t>
            </a:r>
            <a:endParaRPr lang="en-US" altLang="zh-CN" sz="1400" dirty="0">
              <a:solidFill>
                <a:srgbClr val="FF0000"/>
              </a:solidFill>
              <a:latin typeface="Calibri" panose="020F0502020204030204" pitchFamily="34" charset="0"/>
            </a:endParaRPr>
          </a:p>
          <a:p>
            <a:r>
              <a:rPr lang="zh-CN" altLang="en-US" sz="1400" dirty="0">
                <a:solidFill>
                  <a:srgbClr val="FF0000"/>
                </a:solidFill>
                <a:latin typeface="Calibri" panose="020F0502020204030204" pitchFamily="34" charset="0"/>
              </a:rPr>
              <a:t>设计大赛</a:t>
            </a:r>
            <a:endParaRPr lang="zh-CN" altLang="en-US" sz="1400" dirty="0">
              <a:solidFill>
                <a:srgbClr val="FF0000"/>
              </a:solidFill>
              <a:latin typeface="Calibri" panose="020F0502020204030204" pitchFamily="34" charset="0"/>
            </a:endParaRPr>
          </a:p>
        </p:txBody>
      </p:sp>
      <p:sp>
        <p:nvSpPr>
          <p:cNvPr id="51207" name="TextBox 33"/>
          <p:cNvSpPr txBox="1"/>
          <p:nvPr/>
        </p:nvSpPr>
        <p:spPr>
          <a:xfrm rot="-2770419">
            <a:off x="4368800" y="4646613"/>
            <a:ext cx="1593850" cy="522287"/>
          </a:xfrm>
          <a:prstGeom prst="rect">
            <a:avLst/>
          </a:prstGeom>
          <a:noFill/>
          <a:ln w="9525">
            <a:noFill/>
          </a:ln>
        </p:spPr>
        <p:txBody>
          <a:bodyPr>
            <a:spAutoFit/>
          </a:bodyPr>
          <a:p>
            <a:pPr algn="r"/>
            <a:r>
              <a:rPr lang="en-US" altLang="zh-CN" sz="1400" dirty="0">
                <a:solidFill>
                  <a:srgbClr val="FF0000"/>
                </a:solidFill>
                <a:latin typeface="Calibri" panose="020F0502020204030204" pitchFamily="34" charset="0"/>
              </a:rPr>
              <a:t>WPS </a:t>
            </a:r>
            <a:endParaRPr lang="en-US" altLang="zh-CN" sz="1400" dirty="0">
              <a:solidFill>
                <a:srgbClr val="FF0000"/>
              </a:solidFill>
              <a:latin typeface="Calibri" panose="020F0502020204030204" pitchFamily="34" charset="0"/>
            </a:endParaRPr>
          </a:p>
          <a:p>
            <a:pPr algn="r"/>
            <a:r>
              <a:rPr lang="zh-CN" altLang="en-US" sz="1400" dirty="0">
                <a:solidFill>
                  <a:srgbClr val="FF0000"/>
                </a:solidFill>
                <a:latin typeface="Calibri" panose="020F0502020204030204" pitchFamily="34" charset="0"/>
              </a:rPr>
              <a:t>让办公更轻松</a:t>
            </a:r>
            <a:endParaRPr lang="zh-CN" altLang="en-US" sz="1400" dirty="0">
              <a:solidFill>
                <a:srgbClr val="FF0000"/>
              </a:solidFill>
              <a:latin typeface="Calibri" panose="020F0502020204030204" pitchFamily="34" charset="0"/>
            </a:endParaRPr>
          </a:p>
        </p:txBody>
      </p:sp>
      <p:pic>
        <p:nvPicPr>
          <p:cNvPr id="51208" name="直接连接符 35"/>
          <p:cNvPicPr/>
          <p:nvPr/>
        </p:nvPicPr>
        <p:blipFill>
          <a:blip r:embed="rId1"/>
          <a:stretch>
            <a:fillRect/>
          </a:stretch>
        </p:blipFill>
        <p:spPr>
          <a:xfrm>
            <a:off x="3938588" y="4687888"/>
            <a:ext cx="1908175" cy="1944687"/>
          </a:xfrm>
          <a:prstGeom prst="rect">
            <a:avLst/>
          </a:prstGeom>
          <a:noFill/>
          <a:ln w="9525">
            <a:noFill/>
          </a:ln>
        </p:spPr>
      </p:pic>
      <p:sp>
        <p:nvSpPr>
          <p:cNvPr id="51209" name="TextBox 2"/>
          <p:cNvSpPr txBox="1"/>
          <p:nvPr/>
        </p:nvSpPr>
        <p:spPr>
          <a:xfrm>
            <a:off x="4329113" y="347663"/>
            <a:ext cx="2251075" cy="584200"/>
          </a:xfrm>
          <a:prstGeom prst="rect">
            <a:avLst/>
          </a:prstGeom>
          <a:noFill/>
          <a:ln w="9525">
            <a:noFill/>
          </a:ln>
        </p:spPr>
        <p:txBody>
          <a:bodyPr>
            <a:spAutoFit/>
          </a:bodyPr>
          <a:p>
            <a:r>
              <a:rPr lang="zh-CN" altLang="en-US" sz="3200" dirty="0">
                <a:solidFill>
                  <a:srgbClr val="FCE5C4"/>
                </a:solidFill>
                <a:latin typeface="华文琥珀" panose="02010800040101010101" pitchFamily="2" charset="-122"/>
                <a:ea typeface="华文琥珀" panose="02010800040101010101" pitchFamily="2" charset="-122"/>
              </a:rPr>
              <a:t>      </a:t>
            </a:r>
            <a:r>
              <a:rPr lang="zh-CN" altLang="en-US" sz="3200" b="1" dirty="0">
                <a:solidFill>
                  <a:srgbClr val="FCE5C4"/>
                </a:solidFill>
                <a:latin typeface="华文琥珀" panose="02010800040101010101" pitchFamily="2" charset="-122"/>
                <a:ea typeface="华文琥珀" panose="02010800040101010101" pitchFamily="2" charset="-122"/>
              </a:rPr>
              <a:t>结语</a:t>
            </a:r>
            <a:endParaRPr lang="zh-CN" altLang="en-US" sz="3200" b="1" dirty="0">
              <a:solidFill>
                <a:srgbClr val="FCE5C4"/>
              </a:solidFill>
              <a:latin typeface="华文琥珀" panose="02010800040101010101" pitchFamily="2" charset="-122"/>
              <a:ea typeface="华文琥珀" panose="02010800040101010101" pitchFamily="2" charset="-122"/>
            </a:endParaRPr>
          </a:p>
        </p:txBody>
      </p:sp>
      <p:sp>
        <p:nvSpPr>
          <p:cNvPr id="51210" name="Rectangle 23"/>
          <p:cNvSpPr/>
          <p:nvPr/>
        </p:nvSpPr>
        <p:spPr>
          <a:xfrm>
            <a:off x="254000" y="868363"/>
            <a:ext cx="11606213" cy="1570037"/>
          </a:xfrm>
          <a:prstGeom prst="rect">
            <a:avLst/>
          </a:prstGeom>
          <a:noFill/>
          <a:ln w="9525">
            <a:noFill/>
          </a:ln>
        </p:spPr>
        <p:txBody>
          <a:bodyPr anchor="ctr">
            <a:spAutoFit/>
          </a:bodyPr>
          <a:p>
            <a:pPr indent="306705"/>
            <a:r>
              <a:rPr lang="en-US" altLang="zh-CN" sz="2400" dirty="0">
                <a:solidFill>
                  <a:schemeClr val="bg1"/>
                </a:solidFill>
                <a:latin typeface="宋体" panose="02010600030101010101" pitchFamily="2" charset="-122"/>
                <a:cs typeface="Times New Roman" panose="02020603050405020304" pitchFamily="18" charset="0"/>
              </a:rPr>
              <a:t>   </a:t>
            </a:r>
            <a:r>
              <a:rPr lang="zh-CN" altLang="en-US" sz="2400" dirty="0">
                <a:solidFill>
                  <a:schemeClr val="bg1"/>
                </a:solidFill>
                <a:latin typeface="宋体" panose="02010600030101010101" pitchFamily="2" charset="-122"/>
                <a:cs typeface="Times New Roman" panose="02020603050405020304" pitchFamily="18" charset="0"/>
              </a:rPr>
              <a:t>总之，马关阿峨新寨农民版画所具有独特的艺术内涵和艺术价值，画面亲切自然，给人们耳目一新的视觉感受，我们在了解其现状的同时，又要对将来的发展坚定信心。</a:t>
            </a:r>
            <a:r>
              <a:rPr lang="zh-CN" altLang="en-US" sz="2400" dirty="0">
                <a:solidFill>
                  <a:schemeClr val="bg1"/>
                </a:solidFill>
                <a:latin typeface="Calibri" panose="020F0502020204030204" pitchFamily="34" charset="0"/>
                <a:cs typeface="Times New Roman" panose="02020603050405020304" pitchFamily="18" charset="0"/>
              </a:rPr>
              <a:t>目前，马关县文化馆已经在版画包装方面做出了积极的尝试。下图为开发的礼品盒包装</a:t>
            </a:r>
            <a:r>
              <a:rPr lang="zh-CN" altLang="en-US" sz="2400" dirty="0">
                <a:solidFill>
                  <a:schemeClr val="bg1"/>
                </a:solidFill>
                <a:latin typeface="Calibri" panose="020F0502020204030204" pitchFamily="34" charset="0"/>
              </a:rPr>
              <a:t> </a:t>
            </a:r>
            <a:endParaRPr lang="zh-CN" altLang="en-US" sz="2400" dirty="0">
              <a:solidFill>
                <a:schemeClr val="bg1"/>
              </a:solidFill>
              <a:latin typeface="Calibri" panose="020F0502020204030204" pitchFamily="34" charset="0"/>
            </a:endParaRPr>
          </a:p>
        </p:txBody>
      </p:sp>
      <p:pic>
        <p:nvPicPr>
          <p:cNvPr id="51211" name="Picture 26" descr="礼品包装样式一"/>
          <p:cNvPicPr>
            <a:picLocks noChangeAspect="1"/>
          </p:cNvPicPr>
          <p:nvPr/>
        </p:nvPicPr>
        <p:blipFill>
          <a:blip r:embed="rId2"/>
          <a:stretch>
            <a:fillRect/>
          </a:stretch>
        </p:blipFill>
        <p:spPr>
          <a:xfrm>
            <a:off x="706438" y="2438400"/>
            <a:ext cx="3575050" cy="4164013"/>
          </a:xfrm>
          <a:prstGeom prst="rect">
            <a:avLst/>
          </a:prstGeom>
          <a:noFill/>
          <a:ln w="9525">
            <a:noFill/>
          </a:ln>
        </p:spPr>
      </p:pic>
      <p:pic>
        <p:nvPicPr>
          <p:cNvPr id="51212" name="Picture 25" descr="礼品包装样式二"/>
          <p:cNvPicPr>
            <a:picLocks noChangeAspect="1"/>
          </p:cNvPicPr>
          <p:nvPr/>
        </p:nvPicPr>
        <p:blipFill>
          <a:blip r:embed="rId3"/>
          <a:stretch>
            <a:fillRect/>
          </a:stretch>
        </p:blipFill>
        <p:spPr>
          <a:xfrm>
            <a:off x="4294188" y="2435225"/>
            <a:ext cx="3700462" cy="4194175"/>
          </a:xfrm>
          <a:prstGeom prst="rect">
            <a:avLst/>
          </a:prstGeom>
          <a:noFill/>
          <a:ln w="9525">
            <a:noFill/>
          </a:ln>
        </p:spPr>
      </p:pic>
      <p:pic>
        <p:nvPicPr>
          <p:cNvPr id="51213" name="Picture 24" descr="礼品包装样式三"/>
          <p:cNvPicPr>
            <a:picLocks noChangeAspect="1"/>
          </p:cNvPicPr>
          <p:nvPr/>
        </p:nvPicPr>
        <p:blipFill>
          <a:blip r:embed="rId4"/>
          <a:stretch>
            <a:fillRect/>
          </a:stretch>
        </p:blipFill>
        <p:spPr>
          <a:xfrm>
            <a:off x="8021638" y="2432050"/>
            <a:ext cx="3352800" cy="4179888"/>
          </a:xfrm>
          <a:prstGeom prst="rect">
            <a:avLst/>
          </a:prstGeom>
          <a:noFill/>
          <a:ln w="9525">
            <a:noFill/>
          </a:ln>
        </p:spPr>
      </p:pic>
      <p:sp>
        <p:nvSpPr>
          <p:cNvPr id="51214" name="Rectangle 27"/>
          <p:cNvSpPr/>
          <p:nvPr/>
        </p:nvSpPr>
        <p:spPr>
          <a:xfrm>
            <a:off x="0" y="0"/>
            <a:ext cx="12192000" cy="457200"/>
          </a:xfrm>
          <a:prstGeom prst="rect">
            <a:avLst/>
          </a:prstGeom>
          <a:noFill/>
          <a:ln w="9525">
            <a:noFill/>
          </a:ln>
        </p:spPr>
        <p:txBody>
          <a:bodyPr wrap="none" anchor="ctr">
            <a:spAutoFit/>
          </a:bodyPr>
          <a:p>
            <a:endParaRPr lang="zh-CN" altLang="en-US" dirty="0">
              <a:latin typeface="Calibri" panose="020F0502020204030204"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矩形 1"/>
          <p:cNvSpPr/>
          <p:nvPr/>
        </p:nvSpPr>
        <p:spPr>
          <a:xfrm>
            <a:off x="211138" y="280988"/>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sp>
        <p:nvSpPr>
          <p:cNvPr id="6147" name="矩形 6"/>
          <p:cNvSpPr/>
          <p:nvPr/>
        </p:nvSpPr>
        <p:spPr>
          <a:xfrm>
            <a:off x="649288" y="200025"/>
            <a:ext cx="1258887" cy="1157288"/>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6148" name="矩形 37"/>
          <p:cNvSpPr/>
          <p:nvPr/>
        </p:nvSpPr>
        <p:spPr>
          <a:xfrm>
            <a:off x="641350" y="2109788"/>
            <a:ext cx="1258888" cy="257175"/>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6149" name="矩形 12"/>
          <p:cNvSpPr/>
          <p:nvPr/>
        </p:nvSpPr>
        <p:spPr>
          <a:xfrm>
            <a:off x="2171700" y="1036638"/>
            <a:ext cx="9258300" cy="3378200"/>
          </a:xfrm>
          <a:prstGeom prst="rect">
            <a:avLst/>
          </a:prstGeom>
          <a:noFill/>
          <a:ln w="9525">
            <a:noFill/>
          </a:ln>
        </p:spPr>
        <p:txBody>
          <a:bodyPr>
            <a:spAutoFit/>
          </a:bodyPr>
          <a:p>
            <a:r>
              <a:rPr lang="zh-CN" altLang="zh-CN" sz="2400" b="1" dirty="0">
                <a:solidFill>
                  <a:schemeClr val="bg1"/>
                </a:solidFill>
                <a:latin typeface="Calibri" panose="020F0502020204030204" pitchFamily="34" charset="0"/>
              </a:rPr>
              <a:t>仁和镇简介</a:t>
            </a:r>
            <a:endParaRPr lang="zh-CN" altLang="zh-CN" sz="2400" dirty="0">
              <a:solidFill>
                <a:schemeClr val="bg1"/>
              </a:solidFill>
              <a:latin typeface="Calibri" panose="020F0502020204030204" pitchFamily="34" charset="0"/>
            </a:endParaRPr>
          </a:p>
          <a:p>
            <a:r>
              <a:rPr lang="zh-CN" altLang="zh-CN" sz="2400" dirty="0">
                <a:solidFill>
                  <a:schemeClr val="bg1"/>
                </a:solidFill>
                <a:latin typeface="Calibri" panose="020F0502020204030204" pitchFamily="34" charset="0"/>
              </a:rPr>
              <a:t>　　仁和镇位于马关县南部，距县城</a:t>
            </a:r>
            <a:r>
              <a:rPr lang="en-US" altLang="zh-CN" sz="2400">
                <a:solidFill>
                  <a:schemeClr val="bg1"/>
                </a:solidFill>
                <a:latin typeface="Calibri" panose="020F0502020204030204" pitchFamily="34" charset="0"/>
              </a:rPr>
              <a:t>19</a:t>
            </a:r>
            <a:r>
              <a:rPr lang="zh-CN" altLang="zh-CN" sz="2400" dirty="0">
                <a:solidFill>
                  <a:schemeClr val="bg1"/>
                </a:solidFill>
                <a:latin typeface="Calibri" panose="020F0502020204030204" pitchFamily="34" charset="0"/>
              </a:rPr>
              <a:t>千米，是马关县六个边境乡镇之一。全镇辖</a:t>
            </a:r>
            <a:r>
              <a:rPr lang="en-US" altLang="zh-CN" sz="2400">
                <a:solidFill>
                  <a:schemeClr val="bg1"/>
                </a:solidFill>
                <a:latin typeface="Calibri" panose="020F0502020204030204" pitchFamily="34" charset="0"/>
              </a:rPr>
              <a:t>13</a:t>
            </a:r>
            <a:r>
              <a:rPr lang="zh-CN" altLang="zh-CN" sz="2400" dirty="0">
                <a:solidFill>
                  <a:schemeClr val="bg1"/>
                </a:solidFill>
                <a:latin typeface="Calibri" panose="020F0502020204030204" pitchFamily="34" charset="0"/>
              </a:rPr>
              <a:t>个村民委员会，</a:t>
            </a:r>
            <a:r>
              <a:rPr lang="en-US" altLang="zh-CN" sz="2400">
                <a:solidFill>
                  <a:schemeClr val="bg1"/>
                </a:solidFill>
                <a:latin typeface="Calibri" panose="020F0502020204030204" pitchFamily="34" charset="0"/>
              </a:rPr>
              <a:t>184</a:t>
            </a:r>
            <a:r>
              <a:rPr lang="zh-CN" altLang="zh-CN" sz="2400" dirty="0">
                <a:solidFill>
                  <a:schemeClr val="bg1"/>
                </a:solidFill>
                <a:latin typeface="Calibri" panose="020F0502020204030204" pitchFamily="34" charset="0"/>
              </a:rPr>
              <a:t>个村民小组。居住着汉、壮、苗、彝、回、瑶、傣、白、布依、蒙古、仡佬</a:t>
            </a:r>
            <a:r>
              <a:rPr lang="en-US" altLang="zh-CN" sz="2400">
                <a:solidFill>
                  <a:schemeClr val="bg1"/>
                </a:solidFill>
                <a:latin typeface="Calibri" panose="020F0502020204030204" pitchFamily="34" charset="0"/>
              </a:rPr>
              <a:t>11</a:t>
            </a:r>
            <a:r>
              <a:rPr lang="zh-CN" altLang="zh-CN" sz="2400" dirty="0">
                <a:solidFill>
                  <a:schemeClr val="bg1"/>
                </a:solidFill>
                <a:latin typeface="Calibri" panose="020F0502020204030204" pitchFamily="34" charset="0"/>
              </a:rPr>
              <a:t>个民族，共</a:t>
            </a:r>
            <a:r>
              <a:rPr lang="en-US" altLang="zh-CN" sz="2400">
                <a:solidFill>
                  <a:schemeClr val="bg1"/>
                </a:solidFill>
                <a:latin typeface="Calibri" panose="020F0502020204030204" pitchFamily="34" charset="0"/>
              </a:rPr>
              <a:t>8085</a:t>
            </a:r>
            <a:r>
              <a:rPr lang="zh-CN" altLang="zh-CN" sz="2400" dirty="0">
                <a:solidFill>
                  <a:schemeClr val="bg1"/>
                </a:solidFill>
                <a:latin typeface="Calibri" panose="020F0502020204030204" pitchFamily="34" charset="0"/>
              </a:rPr>
              <a:t>户</a:t>
            </a:r>
            <a:r>
              <a:rPr lang="en-US" altLang="zh-CN" sz="2400">
                <a:solidFill>
                  <a:schemeClr val="bg1"/>
                </a:solidFill>
                <a:latin typeface="Calibri" panose="020F0502020204030204" pitchFamily="34" charset="0"/>
              </a:rPr>
              <a:t>34164</a:t>
            </a:r>
            <a:r>
              <a:rPr lang="zh-CN" altLang="zh-CN" sz="2400" dirty="0">
                <a:solidFill>
                  <a:schemeClr val="bg1"/>
                </a:solidFill>
                <a:latin typeface="Calibri" panose="020F0502020204030204" pitchFamily="34" charset="0"/>
              </a:rPr>
              <a:t>人，少数民族人口占总人口的</a:t>
            </a:r>
            <a:r>
              <a:rPr lang="en-US" altLang="zh-CN" sz="2400">
                <a:solidFill>
                  <a:schemeClr val="bg1"/>
                </a:solidFill>
                <a:latin typeface="Calibri" panose="020F0502020204030204" pitchFamily="34" charset="0"/>
              </a:rPr>
              <a:t>42.6%</a:t>
            </a:r>
            <a:r>
              <a:rPr lang="zh-CN" altLang="zh-CN" sz="2400" dirty="0">
                <a:solidFill>
                  <a:schemeClr val="bg1"/>
                </a:solidFill>
                <a:latin typeface="Calibri" panose="020F0502020204030204" pitchFamily="34" charset="0"/>
              </a:rPr>
              <a:t>，农业人口占总人口的</a:t>
            </a:r>
            <a:r>
              <a:rPr lang="en-US" altLang="zh-CN" sz="2400">
                <a:solidFill>
                  <a:schemeClr val="bg1"/>
                </a:solidFill>
                <a:latin typeface="Calibri" panose="020F0502020204030204" pitchFamily="34" charset="0"/>
              </a:rPr>
              <a:t>95.19%</a:t>
            </a:r>
            <a:r>
              <a:rPr lang="zh-CN" altLang="zh-CN" sz="2400" dirty="0">
                <a:solidFill>
                  <a:schemeClr val="bg1"/>
                </a:solidFill>
                <a:latin typeface="Calibri" panose="020F0502020204030204" pitchFamily="34" charset="0"/>
              </a:rPr>
              <a:t>。国土面积</a:t>
            </a:r>
            <a:r>
              <a:rPr lang="en-US" altLang="zh-CN" sz="2400">
                <a:solidFill>
                  <a:schemeClr val="bg1"/>
                </a:solidFill>
                <a:latin typeface="Calibri" panose="020F0502020204030204" pitchFamily="34" charset="0"/>
              </a:rPr>
              <a:t>191.54</a:t>
            </a:r>
            <a:r>
              <a:rPr lang="zh-CN" altLang="zh-CN" sz="2400" dirty="0">
                <a:solidFill>
                  <a:schemeClr val="bg1"/>
                </a:solidFill>
                <a:latin typeface="Calibri" panose="020F0502020204030204" pitchFamily="34" charset="0"/>
              </a:rPr>
              <a:t>平方千米，有耕地</a:t>
            </a:r>
            <a:r>
              <a:rPr lang="en-US" altLang="zh-CN" sz="2400">
                <a:solidFill>
                  <a:schemeClr val="bg1"/>
                </a:solidFill>
                <a:latin typeface="Calibri" panose="020F0502020204030204" pitchFamily="34" charset="0"/>
              </a:rPr>
              <a:t>4.52</a:t>
            </a:r>
            <a:r>
              <a:rPr lang="zh-CN" altLang="zh-CN" sz="2400" dirty="0">
                <a:solidFill>
                  <a:schemeClr val="bg1"/>
                </a:solidFill>
                <a:latin typeface="Calibri" panose="020F0502020204030204" pitchFamily="34" charset="0"/>
              </a:rPr>
              <a:t>万亩，人均占有耕地</a:t>
            </a:r>
            <a:r>
              <a:rPr lang="en-US" altLang="zh-CN" sz="2400">
                <a:solidFill>
                  <a:schemeClr val="bg1"/>
                </a:solidFill>
                <a:latin typeface="Calibri" panose="020F0502020204030204" pitchFamily="34" charset="0"/>
              </a:rPr>
              <a:t>1.42</a:t>
            </a:r>
            <a:r>
              <a:rPr lang="zh-CN" altLang="zh-CN" sz="2400" dirty="0">
                <a:solidFill>
                  <a:schemeClr val="bg1"/>
                </a:solidFill>
                <a:latin typeface="Calibri" panose="020F0502020204030204" pitchFamily="34" charset="0"/>
              </a:rPr>
              <a:t>亩。境内海拔在</a:t>
            </a:r>
            <a:r>
              <a:rPr lang="en-US" altLang="zh-CN" sz="2400">
                <a:solidFill>
                  <a:schemeClr val="bg1"/>
                </a:solidFill>
                <a:latin typeface="Calibri" panose="020F0502020204030204" pitchFamily="34" charset="0"/>
              </a:rPr>
              <a:t>458</a:t>
            </a:r>
            <a:r>
              <a:rPr lang="zh-CN" altLang="zh-CN" sz="2400" dirty="0">
                <a:solidFill>
                  <a:schemeClr val="bg1"/>
                </a:solidFill>
                <a:latin typeface="Calibri" panose="020F0502020204030204" pitchFamily="34" charset="0"/>
              </a:rPr>
              <a:t>米至</a:t>
            </a:r>
            <a:r>
              <a:rPr lang="en-US" altLang="zh-CN" sz="2400">
                <a:solidFill>
                  <a:schemeClr val="bg1"/>
                </a:solidFill>
                <a:latin typeface="Calibri" panose="020F0502020204030204" pitchFamily="34" charset="0"/>
              </a:rPr>
              <a:t>1761.4</a:t>
            </a:r>
            <a:r>
              <a:rPr lang="zh-CN" altLang="zh-CN" sz="2400" dirty="0">
                <a:solidFill>
                  <a:schemeClr val="bg1"/>
                </a:solidFill>
                <a:latin typeface="Calibri" panose="020F0502020204030204" pitchFamily="34" charset="0"/>
              </a:rPr>
              <a:t>米之间，立体气候明显。全镇以农业为主，经济作物主要有烤烟、甘蔗、茶叶、木漆、丹参、板蓝根等。</a:t>
            </a:r>
            <a:r>
              <a:rPr lang="en-US" altLang="zh-CN" sz="2400">
                <a:solidFill>
                  <a:schemeClr val="bg1"/>
                </a:solidFill>
                <a:latin typeface="Calibri" panose="020F0502020204030204" pitchFamily="34" charset="0"/>
              </a:rPr>
              <a:t>2010</a:t>
            </a:r>
            <a:r>
              <a:rPr lang="zh-CN" altLang="zh-CN" sz="2400" dirty="0">
                <a:solidFill>
                  <a:schemeClr val="bg1"/>
                </a:solidFill>
                <a:latin typeface="Calibri" panose="020F0502020204030204" pitchFamily="34" charset="0"/>
              </a:rPr>
              <a:t>年，农民人均有粮</a:t>
            </a:r>
            <a:r>
              <a:rPr lang="en-US" altLang="zh-CN" sz="2400">
                <a:solidFill>
                  <a:schemeClr val="bg1"/>
                </a:solidFill>
                <a:latin typeface="Calibri" panose="020F0502020204030204" pitchFamily="34" charset="0"/>
              </a:rPr>
              <a:t>330</a:t>
            </a:r>
            <a:r>
              <a:rPr lang="zh-CN" altLang="zh-CN" sz="2400" dirty="0">
                <a:solidFill>
                  <a:schemeClr val="bg1"/>
                </a:solidFill>
                <a:latin typeface="Calibri" panose="020F0502020204030204" pitchFamily="34" charset="0"/>
              </a:rPr>
              <a:t>公斤，农民人均纯收入</a:t>
            </a:r>
            <a:r>
              <a:rPr lang="en-US" altLang="zh-CN" sz="2400">
                <a:solidFill>
                  <a:schemeClr val="bg1"/>
                </a:solidFill>
                <a:latin typeface="Calibri" panose="020F0502020204030204" pitchFamily="34" charset="0"/>
              </a:rPr>
              <a:t>2868</a:t>
            </a:r>
            <a:r>
              <a:rPr lang="zh-CN" altLang="zh-CN" sz="2400" dirty="0">
                <a:solidFill>
                  <a:schemeClr val="bg1"/>
                </a:solidFill>
                <a:latin typeface="Calibri" panose="020F0502020204030204" pitchFamily="34" charset="0"/>
              </a:rPr>
              <a:t>元。</a:t>
            </a:r>
            <a:endParaRPr lang="zh-CN" altLang="zh-CN" sz="2400" dirty="0">
              <a:solidFill>
                <a:schemeClr val="bg1"/>
              </a:solidFill>
              <a:latin typeface="Calibri" panose="020F0502020204030204" pitchFamily="34" charset="0"/>
            </a:endParaRPr>
          </a:p>
        </p:txBody>
      </p:sp>
      <p:sp>
        <p:nvSpPr>
          <p:cNvPr id="6150" name="矩形 5"/>
          <p:cNvSpPr/>
          <p:nvPr/>
        </p:nvSpPr>
        <p:spPr>
          <a:xfrm>
            <a:off x="401638" y="1416050"/>
            <a:ext cx="1635125" cy="646113"/>
          </a:xfrm>
          <a:prstGeom prst="rect">
            <a:avLst/>
          </a:prstGeom>
          <a:noFill/>
          <a:ln w="9525">
            <a:noFill/>
          </a:ln>
        </p:spPr>
        <p:txBody>
          <a:bodyPr>
            <a:spAutoFit/>
          </a:bodyPr>
          <a:p>
            <a:r>
              <a:rPr lang="zh-CN" altLang="zh-CN" b="1" dirty="0">
                <a:solidFill>
                  <a:srgbClr val="FCE5C4"/>
                </a:solidFill>
                <a:latin typeface="Calibri" panose="020F0502020204030204" pitchFamily="34" charset="0"/>
                <a:ea typeface="黑体" panose="02010600030101010101" pitchFamily="2" charset="-122"/>
              </a:rPr>
              <a:t>一、马关壮族</a:t>
            </a:r>
            <a:endParaRPr lang="en-US" altLang="zh-CN" b="1">
              <a:solidFill>
                <a:srgbClr val="FCE5C4"/>
              </a:solidFill>
              <a:latin typeface="Calibri" panose="020F0502020204030204" pitchFamily="34" charset="0"/>
              <a:ea typeface="黑体" panose="02010600030101010101" pitchFamily="2" charset="-122"/>
            </a:endParaRPr>
          </a:p>
          <a:p>
            <a:r>
              <a:rPr lang="zh-CN" altLang="zh-CN" b="1" dirty="0">
                <a:solidFill>
                  <a:srgbClr val="FCE5C4"/>
                </a:solidFill>
                <a:latin typeface="Calibri" panose="020F0502020204030204" pitchFamily="34" charset="0"/>
                <a:ea typeface="黑体" panose="02010600030101010101" pitchFamily="2" charset="-122"/>
              </a:rPr>
              <a:t>农民版画概况</a:t>
            </a:r>
            <a:endParaRPr lang="zh-CN" altLang="zh-CN" b="1" dirty="0">
              <a:solidFill>
                <a:srgbClr val="FCE5C4"/>
              </a:solidFill>
              <a:latin typeface="Calibri" panose="020F0502020204030204" pitchFamily="34" charset="0"/>
              <a:ea typeface="黑体" panose="02010600030101010101" pitchFamily="2" charset="-122"/>
            </a:endParaRP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矩形 1"/>
          <p:cNvSpPr/>
          <p:nvPr/>
        </p:nvSpPr>
        <p:spPr>
          <a:xfrm>
            <a:off x="169863" y="239713"/>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sp>
        <p:nvSpPr>
          <p:cNvPr id="52227" name="Rectangle 27"/>
          <p:cNvSpPr/>
          <p:nvPr/>
        </p:nvSpPr>
        <p:spPr>
          <a:xfrm>
            <a:off x="442913" y="1758950"/>
            <a:ext cx="12192000" cy="457200"/>
          </a:xfrm>
          <a:prstGeom prst="rect">
            <a:avLst/>
          </a:prstGeom>
          <a:noFill/>
          <a:ln w="9525">
            <a:noFill/>
          </a:ln>
        </p:spPr>
        <p:txBody>
          <a:bodyPr wrap="none" anchor="ctr">
            <a:spAutoFit/>
          </a:bodyPr>
          <a:p>
            <a:endParaRPr lang="zh-CN" altLang="en-US" dirty="0">
              <a:latin typeface="Calibri" panose="020F0502020204030204" pitchFamily="34" charset="0"/>
            </a:endParaRPr>
          </a:p>
        </p:txBody>
      </p:sp>
      <p:sp>
        <p:nvSpPr>
          <p:cNvPr id="52228" name="矩形 25"/>
          <p:cNvSpPr/>
          <p:nvPr/>
        </p:nvSpPr>
        <p:spPr>
          <a:xfrm>
            <a:off x="3033713" y="2271713"/>
            <a:ext cx="6386512" cy="2032000"/>
          </a:xfrm>
          <a:prstGeom prst="rect">
            <a:avLst/>
          </a:prstGeom>
          <a:noFill/>
          <a:ln w="9525">
            <a:noFill/>
          </a:ln>
        </p:spPr>
        <p:txBody>
          <a:bodyPr>
            <a:spAutoFit/>
          </a:bodyPr>
          <a:p>
            <a:pPr algn="ctr"/>
            <a:r>
              <a:rPr lang="zh-CN" altLang="en-US" sz="7200" dirty="0">
                <a:solidFill>
                  <a:schemeClr val="bg1"/>
                </a:solidFill>
                <a:latin typeface="Calibri" panose="020F0502020204030204" pitchFamily="34" charset="0"/>
              </a:rPr>
              <a:t>谢谢观赏</a:t>
            </a:r>
            <a:endParaRPr lang="en-US" altLang="zh-CN" sz="7200" dirty="0">
              <a:solidFill>
                <a:schemeClr val="bg1"/>
              </a:solidFill>
              <a:latin typeface="Calibri" panose="020F0502020204030204" pitchFamily="34" charset="0"/>
            </a:endParaRPr>
          </a:p>
          <a:p>
            <a:endParaRPr lang="en-US" altLang="zh-CN" dirty="0">
              <a:latin typeface="Calibri" panose="020F0502020204030204" pitchFamily="34" charset="0"/>
            </a:endParaRPr>
          </a:p>
          <a:p>
            <a:pPr algn="ctr"/>
            <a:r>
              <a:rPr lang="en-US" altLang="zh-CN" sz="3600" b="1" dirty="0">
                <a:solidFill>
                  <a:schemeClr val="bg1"/>
                </a:solidFill>
                <a:latin typeface="Calibri" panose="020F0502020204030204" pitchFamily="34" charset="0"/>
              </a:rPr>
              <a:t>2015</a:t>
            </a:r>
            <a:r>
              <a:rPr lang="zh-CN" altLang="en-US" sz="3600" b="1" dirty="0">
                <a:solidFill>
                  <a:schemeClr val="bg1"/>
                </a:solidFill>
                <a:latin typeface="Calibri" panose="020F0502020204030204" pitchFamily="34" charset="0"/>
              </a:rPr>
              <a:t>年</a:t>
            </a:r>
            <a:r>
              <a:rPr lang="en-US" altLang="zh-CN" sz="3600" b="1" dirty="0">
                <a:solidFill>
                  <a:schemeClr val="bg1"/>
                </a:solidFill>
                <a:latin typeface="Calibri" panose="020F0502020204030204" pitchFamily="34" charset="0"/>
              </a:rPr>
              <a:t>5</a:t>
            </a:r>
            <a:r>
              <a:rPr lang="zh-CN" altLang="en-US" sz="3600" b="1" dirty="0">
                <a:solidFill>
                  <a:schemeClr val="bg1"/>
                </a:solidFill>
                <a:latin typeface="Calibri" panose="020F0502020204030204" pitchFamily="34" charset="0"/>
              </a:rPr>
              <a:t>月</a:t>
            </a:r>
            <a:r>
              <a:rPr lang="en-US" altLang="zh-CN" sz="3600" b="1" dirty="0">
                <a:solidFill>
                  <a:schemeClr val="bg1"/>
                </a:solidFill>
                <a:latin typeface="Calibri" panose="020F0502020204030204" pitchFamily="34" charset="0"/>
              </a:rPr>
              <a:t>18</a:t>
            </a:r>
            <a:r>
              <a:rPr lang="zh-CN" altLang="en-US" sz="3600" b="1" dirty="0">
                <a:solidFill>
                  <a:schemeClr val="bg1"/>
                </a:solidFill>
                <a:latin typeface="Calibri" panose="020F0502020204030204" pitchFamily="34" charset="0"/>
              </a:rPr>
              <a:t>日</a:t>
            </a:r>
            <a:endParaRPr lang="zh-CN" altLang="en-US" sz="3600" b="1" dirty="0">
              <a:solidFill>
                <a:schemeClr val="bg1"/>
              </a:solidFill>
              <a:latin typeface="Calibri" panose="020F0502020204030204"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矩形 1"/>
          <p:cNvSpPr/>
          <p:nvPr/>
        </p:nvSpPr>
        <p:spPr>
          <a:xfrm>
            <a:off x="211138" y="280988"/>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sp>
        <p:nvSpPr>
          <p:cNvPr id="7171" name="矩形 6"/>
          <p:cNvSpPr/>
          <p:nvPr/>
        </p:nvSpPr>
        <p:spPr>
          <a:xfrm>
            <a:off x="649288" y="200025"/>
            <a:ext cx="1258887" cy="1157288"/>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7172" name="矩形 37"/>
          <p:cNvSpPr/>
          <p:nvPr/>
        </p:nvSpPr>
        <p:spPr>
          <a:xfrm>
            <a:off x="641350" y="2109788"/>
            <a:ext cx="1258888" cy="257175"/>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7173" name="矩形 12"/>
          <p:cNvSpPr/>
          <p:nvPr/>
        </p:nvSpPr>
        <p:spPr>
          <a:xfrm>
            <a:off x="2171700" y="1036638"/>
            <a:ext cx="9258300" cy="3378200"/>
          </a:xfrm>
          <a:prstGeom prst="rect">
            <a:avLst/>
          </a:prstGeom>
          <a:noFill/>
          <a:ln w="9525">
            <a:noFill/>
          </a:ln>
        </p:spPr>
        <p:txBody>
          <a:bodyPr>
            <a:spAutoFit/>
          </a:bodyPr>
          <a:p>
            <a:r>
              <a:rPr lang="zh-CN" altLang="zh-CN" sz="2400" b="1" dirty="0">
                <a:solidFill>
                  <a:schemeClr val="bg1"/>
                </a:solidFill>
                <a:latin typeface="Calibri" panose="020F0502020204030204" pitchFamily="34" charset="0"/>
              </a:rPr>
              <a:t>阿峨新寨村简介</a:t>
            </a:r>
            <a:endParaRPr lang="zh-CN" altLang="zh-CN" sz="2400" dirty="0">
              <a:solidFill>
                <a:schemeClr val="bg1"/>
              </a:solidFill>
              <a:latin typeface="Calibri" panose="020F0502020204030204" pitchFamily="34" charset="0"/>
            </a:endParaRPr>
          </a:p>
          <a:p>
            <a:r>
              <a:rPr lang="zh-CN" altLang="zh-CN" sz="2400" dirty="0">
                <a:solidFill>
                  <a:schemeClr val="bg1"/>
                </a:solidFill>
                <a:latin typeface="Calibri" panose="020F0502020204030204" pitchFamily="34" charset="0"/>
              </a:rPr>
              <a:t>　　仁和镇阿峨村委会新寨村位于马关县仁和镇东南部，距马关县城</a:t>
            </a:r>
            <a:r>
              <a:rPr lang="en-US" altLang="zh-CN" sz="2400">
                <a:solidFill>
                  <a:schemeClr val="bg1"/>
                </a:solidFill>
                <a:latin typeface="Calibri" panose="020F0502020204030204" pitchFamily="34" charset="0"/>
              </a:rPr>
              <a:t>19</a:t>
            </a:r>
            <a:r>
              <a:rPr lang="zh-CN" altLang="zh-CN" sz="2400" dirty="0">
                <a:solidFill>
                  <a:schemeClr val="bg1"/>
                </a:solidFill>
                <a:latin typeface="Calibri" panose="020F0502020204030204" pitchFamily="34" charset="0"/>
              </a:rPr>
              <a:t>公里，距仁和镇政府所在地</a:t>
            </a:r>
            <a:r>
              <a:rPr lang="en-US" altLang="zh-CN" sz="2400">
                <a:solidFill>
                  <a:schemeClr val="bg1"/>
                </a:solidFill>
                <a:latin typeface="Calibri" panose="020F0502020204030204" pitchFamily="34" charset="0"/>
              </a:rPr>
              <a:t>8</a:t>
            </a:r>
            <a:r>
              <a:rPr lang="zh-CN" altLang="zh-CN" sz="2400" dirty="0">
                <a:solidFill>
                  <a:schemeClr val="bg1"/>
                </a:solidFill>
                <a:latin typeface="Calibri" panose="020F0502020204030204" pitchFamily="34" charset="0"/>
              </a:rPr>
              <a:t>公里，总耕地面积</a:t>
            </a:r>
            <a:r>
              <a:rPr lang="en-US" altLang="zh-CN" sz="2400">
                <a:solidFill>
                  <a:schemeClr val="bg1"/>
                </a:solidFill>
                <a:latin typeface="Calibri" panose="020F0502020204030204" pitchFamily="34" charset="0"/>
              </a:rPr>
              <a:t>460.5</a:t>
            </a:r>
            <a:r>
              <a:rPr lang="zh-CN" altLang="zh-CN" sz="2400" dirty="0">
                <a:solidFill>
                  <a:schemeClr val="bg1"/>
                </a:solidFill>
                <a:latin typeface="Calibri" panose="020F0502020204030204" pitchFamily="34" charset="0"/>
              </a:rPr>
              <a:t>亩，属于中、低河谷地貌，气温偏高，年平均气温</a:t>
            </a:r>
            <a:r>
              <a:rPr lang="en-US" altLang="zh-CN" sz="2400">
                <a:solidFill>
                  <a:schemeClr val="bg1"/>
                </a:solidFill>
                <a:latin typeface="Calibri" panose="020F0502020204030204" pitchFamily="34" charset="0"/>
              </a:rPr>
              <a:t>18.2—15.6</a:t>
            </a:r>
            <a:r>
              <a:rPr lang="zh-CN" altLang="zh-CN" sz="2400" dirty="0">
                <a:solidFill>
                  <a:schemeClr val="bg1"/>
                </a:solidFill>
                <a:latin typeface="Calibri" panose="020F0502020204030204" pitchFamily="34" charset="0"/>
              </a:rPr>
              <a:t>℃，水源丰富，土地肥沃。全村居住着汉、壮、苗、彝、仡佬</a:t>
            </a:r>
            <a:r>
              <a:rPr lang="en-US" altLang="zh-CN" sz="2400">
                <a:solidFill>
                  <a:schemeClr val="bg1"/>
                </a:solidFill>
                <a:latin typeface="Calibri" panose="020F0502020204030204" pitchFamily="34" charset="0"/>
              </a:rPr>
              <a:t>5</a:t>
            </a:r>
            <a:r>
              <a:rPr lang="zh-CN" altLang="zh-CN" sz="2400" dirty="0">
                <a:solidFill>
                  <a:schemeClr val="bg1"/>
                </a:solidFill>
                <a:latin typeface="Calibri" panose="020F0502020204030204" pitchFamily="34" charset="0"/>
              </a:rPr>
              <a:t>个民族，共有</a:t>
            </a:r>
            <a:r>
              <a:rPr lang="en-US" altLang="zh-CN" sz="2400">
                <a:solidFill>
                  <a:schemeClr val="bg1"/>
                </a:solidFill>
                <a:latin typeface="Calibri" panose="020F0502020204030204" pitchFamily="34" charset="0"/>
              </a:rPr>
              <a:t>106</a:t>
            </a:r>
            <a:r>
              <a:rPr lang="zh-CN" altLang="zh-CN" sz="2400" dirty="0">
                <a:solidFill>
                  <a:schemeClr val="bg1"/>
                </a:solidFill>
                <a:latin typeface="Calibri" panose="020F0502020204030204" pitchFamily="34" charset="0"/>
              </a:rPr>
              <a:t>户，总人口</a:t>
            </a:r>
            <a:r>
              <a:rPr lang="en-US" altLang="zh-CN" sz="2400">
                <a:solidFill>
                  <a:schemeClr val="bg1"/>
                </a:solidFill>
                <a:latin typeface="Calibri" panose="020F0502020204030204" pitchFamily="34" charset="0"/>
              </a:rPr>
              <a:t>465</a:t>
            </a:r>
            <a:r>
              <a:rPr lang="zh-CN" altLang="zh-CN" sz="2400" dirty="0">
                <a:solidFill>
                  <a:schemeClr val="bg1"/>
                </a:solidFill>
                <a:latin typeface="Calibri" panose="020F0502020204030204" pitchFamily="34" charset="0"/>
              </a:rPr>
              <a:t>人，其中壮族</a:t>
            </a:r>
            <a:r>
              <a:rPr lang="en-US" altLang="zh-CN" sz="2400">
                <a:solidFill>
                  <a:schemeClr val="bg1"/>
                </a:solidFill>
                <a:latin typeface="Calibri" panose="020F0502020204030204" pitchFamily="34" charset="0"/>
              </a:rPr>
              <a:t>446</a:t>
            </a:r>
            <a:r>
              <a:rPr lang="zh-CN" altLang="zh-CN" sz="2400" dirty="0">
                <a:solidFill>
                  <a:schemeClr val="bg1"/>
                </a:solidFill>
                <a:latin typeface="Calibri" panose="020F0502020204030204" pitchFamily="34" charset="0"/>
              </a:rPr>
              <a:t>人，占总人口的</a:t>
            </a:r>
            <a:r>
              <a:rPr lang="en-US" altLang="zh-CN" sz="2400">
                <a:solidFill>
                  <a:schemeClr val="bg1"/>
                </a:solidFill>
                <a:latin typeface="Calibri" panose="020F0502020204030204" pitchFamily="34" charset="0"/>
              </a:rPr>
              <a:t>96%</a:t>
            </a:r>
            <a:r>
              <a:rPr lang="zh-CN" altLang="zh-CN" sz="2400" dirty="0">
                <a:solidFill>
                  <a:schemeClr val="bg1"/>
                </a:solidFill>
                <a:latin typeface="Calibri" panose="020F0502020204030204" pitchFamily="34" charset="0"/>
              </a:rPr>
              <a:t>，大多属侬支系，是典型的壮族世居的寨子。现有耕地</a:t>
            </a:r>
            <a:r>
              <a:rPr lang="en-US" altLang="zh-CN" sz="2400">
                <a:solidFill>
                  <a:schemeClr val="bg1"/>
                </a:solidFill>
                <a:latin typeface="Calibri" panose="020F0502020204030204" pitchFamily="34" charset="0"/>
              </a:rPr>
              <a:t>780</a:t>
            </a:r>
            <a:r>
              <a:rPr lang="zh-CN" altLang="zh-CN" sz="2400" dirty="0">
                <a:solidFill>
                  <a:schemeClr val="bg1"/>
                </a:solidFill>
                <a:latin typeface="Calibri" panose="020F0502020204030204" pitchFamily="34" charset="0"/>
              </a:rPr>
              <a:t>亩，村民以种植业为主，水稻、小麦、玉米是主要粮食作物，主要经济作物有烤烟、油菜、经济林果等。果等。</a:t>
            </a:r>
            <a:r>
              <a:rPr lang="en-US" altLang="zh-CN" sz="2400">
                <a:solidFill>
                  <a:schemeClr val="bg1"/>
                </a:solidFill>
                <a:latin typeface="Calibri" panose="020F0502020204030204" pitchFamily="34" charset="0"/>
              </a:rPr>
              <a:t>2010</a:t>
            </a:r>
            <a:r>
              <a:rPr lang="zh-CN" altLang="zh-CN" sz="2400" dirty="0">
                <a:solidFill>
                  <a:schemeClr val="bg1"/>
                </a:solidFill>
                <a:latin typeface="Calibri" panose="020F0502020204030204" pitchFamily="34" charset="0"/>
              </a:rPr>
              <a:t>年人均有粮</a:t>
            </a:r>
            <a:r>
              <a:rPr lang="en-US" altLang="zh-CN" sz="2400">
                <a:solidFill>
                  <a:schemeClr val="bg1"/>
                </a:solidFill>
                <a:latin typeface="Calibri" panose="020F0502020204030204" pitchFamily="34" charset="0"/>
              </a:rPr>
              <a:t>354</a:t>
            </a:r>
            <a:r>
              <a:rPr lang="zh-CN" altLang="zh-CN" sz="2400" dirty="0">
                <a:solidFill>
                  <a:schemeClr val="bg1"/>
                </a:solidFill>
                <a:latin typeface="Calibri" panose="020F0502020204030204" pitchFamily="34" charset="0"/>
              </a:rPr>
              <a:t>公斤，人均纯收入</a:t>
            </a:r>
            <a:r>
              <a:rPr lang="en-US" altLang="zh-CN" sz="2400">
                <a:solidFill>
                  <a:schemeClr val="bg1"/>
                </a:solidFill>
                <a:latin typeface="Calibri" panose="020F0502020204030204" pitchFamily="34" charset="0"/>
              </a:rPr>
              <a:t>2986</a:t>
            </a:r>
            <a:r>
              <a:rPr lang="zh-CN" altLang="zh-CN" sz="2400" dirty="0">
                <a:solidFill>
                  <a:schemeClr val="bg1"/>
                </a:solidFill>
                <a:latin typeface="Calibri" panose="020F0502020204030204" pitchFamily="34" charset="0"/>
              </a:rPr>
              <a:t>元。</a:t>
            </a:r>
            <a:endParaRPr lang="zh-CN" altLang="zh-CN" sz="2400" dirty="0">
              <a:solidFill>
                <a:schemeClr val="bg1"/>
              </a:solidFill>
              <a:latin typeface="Calibri" panose="020F0502020204030204" pitchFamily="34" charset="0"/>
            </a:endParaRPr>
          </a:p>
        </p:txBody>
      </p:sp>
      <p:sp>
        <p:nvSpPr>
          <p:cNvPr id="7174" name="矩形 5"/>
          <p:cNvSpPr/>
          <p:nvPr/>
        </p:nvSpPr>
        <p:spPr>
          <a:xfrm>
            <a:off x="401638" y="1416050"/>
            <a:ext cx="1649412" cy="646113"/>
          </a:xfrm>
          <a:prstGeom prst="rect">
            <a:avLst/>
          </a:prstGeom>
          <a:noFill/>
          <a:ln w="9525">
            <a:noFill/>
          </a:ln>
        </p:spPr>
        <p:txBody>
          <a:bodyPr>
            <a:spAutoFit/>
          </a:bodyPr>
          <a:p>
            <a:r>
              <a:rPr lang="zh-CN" altLang="zh-CN" b="1" dirty="0">
                <a:solidFill>
                  <a:srgbClr val="FCE5C4"/>
                </a:solidFill>
                <a:latin typeface="Calibri" panose="020F0502020204030204" pitchFamily="34" charset="0"/>
                <a:ea typeface="黑体" panose="02010600030101010101" pitchFamily="2" charset="-122"/>
              </a:rPr>
              <a:t>一、马关壮族</a:t>
            </a:r>
            <a:endParaRPr lang="en-US" altLang="zh-CN" b="1">
              <a:solidFill>
                <a:srgbClr val="FCE5C4"/>
              </a:solidFill>
              <a:latin typeface="Calibri" panose="020F0502020204030204" pitchFamily="34" charset="0"/>
              <a:ea typeface="黑体" panose="02010600030101010101" pitchFamily="2" charset="-122"/>
            </a:endParaRPr>
          </a:p>
          <a:p>
            <a:r>
              <a:rPr lang="zh-CN" altLang="zh-CN" b="1" dirty="0">
                <a:solidFill>
                  <a:srgbClr val="FCE5C4"/>
                </a:solidFill>
                <a:latin typeface="Calibri" panose="020F0502020204030204" pitchFamily="34" charset="0"/>
                <a:ea typeface="黑体" panose="02010600030101010101" pitchFamily="2" charset="-122"/>
              </a:rPr>
              <a:t>农民版画概况</a:t>
            </a:r>
            <a:endParaRPr lang="zh-CN" altLang="zh-CN" b="1" dirty="0">
              <a:solidFill>
                <a:srgbClr val="FCE5C4"/>
              </a:solidFill>
              <a:latin typeface="Calibri" panose="020F0502020204030204" pitchFamily="34" charset="0"/>
              <a:ea typeface="黑体" panose="02010600030101010101" pitchFamily="2" charset="-122"/>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矩形 1"/>
          <p:cNvSpPr/>
          <p:nvPr/>
        </p:nvSpPr>
        <p:spPr>
          <a:xfrm>
            <a:off x="211138" y="280988"/>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sp>
        <p:nvSpPr>
          <p:cNvPr id="8195" name="矩形 6"/>
          <p:cNvSpPr/>
          <p:nvPr/>
        </p:nvSpPr>
        <p:spPr>
          <a:xfrm>
            <a:off x="649288" y="200025"/>
            <a:ext cx="1258887" cy="1157288"/>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8196" name="矩形 37"/>
          <p:cNvSpPr/>
          <p:nvPr/>
        </p:nvSpPr>
        <p:spPr>
          <a:xfrm>
            <a:off x="641350" y="2109788"/>
            <a:ext cx="1258888" cy="257175"/>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13" name="矩形 12"/>
          <p:cNvSpPr/>
          <p:nvPr/>
        </p:nvSpPr>
        <p:spPr>
          <a:xfrm>
            <a:off x="2254250" y="746125"/>
            <a:ext cx="9258300" cy="461963"/>
          </a:xfrm>
          <a:prstGeom prst="rect">
            <a:avLst/>
          </a:prstGeom>
          <a:effectLst>
            <a:outerShdw blurRad="50800" dist="38100" algn="l" rotWithShape="0">
              <a:prstClr val="black">
                <a:alpha val="40000"/>
              </a:prst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smtClean="0">
                <a:ln>
                  <a:noFill/>
                </a:ln>
                <a:solidFill>
                  <a:schemeClr val="bg1"/>
                </a:solidFill>
                <a:effectLst/>
                <a:uLnTx/>
                <a:uFillTx/>
                <a:latin typeface="Calibri" panose="020F0502020204030204" pitchFamily="34" charset="0"/>
                <a:ea typeface="宋体" panose="02010600030101010101" pitchFamily="2" charset="-122"/>
                <a:cs typeface="+mn-cs"/>
              </a:rPr>
              <a:t>阿峨新寨村</a:t>
            </a:r>
            <a:r>
              <a:rPr kumimoji="0" lang="zh-CN" altLang="en-US" sz="2400" b="1" i="0" u="none" strike="noStrike" kern="1200" cap="none" spc="0" normalizeH="0" baseline="0" noProof="0" dirty="0" smtClean="0">
                <a:ln>
                  <a:noFill/>
                </a:ln>
                <a:solidFill>
                  <a:schemeClr val="bg1"/>
                </a:solidFill>
                <a:effectLst/>
                <a:uLnTx/>
                <a:uFillTx/>
                <a:latin typeface="Calibri" panose="020F0502020204030204" pitchFamily="34" charset="0"/>
                <a:ea typeface="宋体" panose="02010600030101010101" pitchFamily="2" charset="-122"/>
                <a:cs typeface="+mn-cs"/>
              </a:rPr>
              <a:t>全貌</a:t>
            </a:r>
            <a:r>
              <a:rPr kumimoji="0" lang="zh-CN" altLang="zh-CN" sz="2400" b="0" i="0" u="none" strike="noStrike" kern="1200" cap="none" spc="0" normalizeH="0" baseline="0" noProof="0" dirty="0" smtClean="0">
                <a:ln>
                  <a:noFill/>
                </a:ln>
                <a:solidFill>
                  <a:schemeClr val="bg1"/>
                </a:solidFill>
                <a:effectLst/>
                <a:uLnTx/>
                <a:uFillTx/>
                <a:latin typeface="Calibri" panose="020F0502020204030204" pitchFamily="34" charset="0"/>
                <a:ea typeface="宋体" panose="02010600030101010101" pitchFamily="2" charset="-122"/>
                <a:cs typeface="+mn-cs"/>
              </a:rPr>
              <a:t>　　</a:t>
            </a:r>
            <a:endParaRPr kumimoji="0" lang="zh-CN" altLang="zh-CN" sz="2400" b="0" i="0" u="none" strike="noStrike" kern="1200" cap="none" spc="0" normalizeH="0" baseline="0" noProof="0" dirty="0" smtClean="0">
              <a:ln>
                <a:noFill/>
              </a:ln>
              <a:solidFill>
                <a:schemeClr val="bg1"/>
              </a:solidFill>
              <a:effectLst/>
              <a:uLnTx/>
              <a:uFillTx/>
              <a:latin typeface="Calibri" panose="020F0502020204030204" pitchFamily="34" charset="0"/>
              <a:ea typeface="宋体" panose="02010600030101010101" pitchFamily="2" charset="-122"/>
              <a:cs typeface="+mn-cs"/>
            </a:endParaRPr>
          </a:p>
        </p:txBody>
      </p:sp>
      <p:sp>
        <p:nvSpPr>
          <p:cNvPr id="8198" name="矩形 5"/>
          <p:cNvSpPr/>
          <p:nvPr/>
        </p:nvSpPr>
        <p:spPr>
          <a:xfrm>
            <a:off x="401638" y="1416050"/>
            <a:ext cx="1649412" cy="646113"/>
          </a:xfrm>
          <a:prstGeom prst="rect">
            <a:avLst/>
          </a:prstGeom>
          <a:noFill/>
          <a:ln w="9525">
            <a:noFill/>
          </a:ln>
        </p:spPr>
        <p:txBody>
          <a:bodyPr>
            <a:spAutoFit/>
          </a:bodyPr>
          <a:p>
            <a:r>
              <a:rPr lang="zh-CN" altLang="zh-CN" b="1" dirty="0">
                <a:solidFill>
                  <a:srgbClr val="FCE5C4"/>
                </a:solidFill>
                <a:latin typeface="Calibri" panose="020F0502020204030204" pitchFamily="34" charset="0"/>
                <a:ea typeface="黑体" panose="02010600030101010101" pitchFamily="2" charset="-122"/>
              </a:rPr>
              <a:t>一、马关壮族</a:t>
            </a:r>
            <a:endParaRPr lang="en-US" altLang="zh-CN" b="1" dirty="0">
              <a:solidFill>
                <a:srgbClr val="FCE5C4"/>
              </a:solidFill>
              <a:latin typeface="Calibri" panose="020F0502020204030204" pitchFamily="34" charset="0"/>
              <a:ea typeface="黑体" panose="02010600030101010101" pitchFamily="2" charset="-122"/>
            </a:endParaRPr>
          </a:p>
          <a:p>
            <a:r>
              <a:rPr lang="zh-CN" altLang="zh-CN" b="1" dirty="0">
                <a:solidFill>
                  <a:srgbClr val="FCE5C4"/>
                </a:solidFill>
                <a:latin typeface="Calibri" panose="020F0502020204030204" pitchFamily="34" charset="0"/>
                <a:ea typeface="黑体" panose="02010600030101010101" pitchFamily="2" charset="-122"/>
              </a:rPr>
              <a:t>农民版画概况</a:t>
            </a:r>
            <a:endParaRPr lang="zh-CN" altLang="zh-CN" b="1" dirty="0">
              <a:solidFill>
                <a:srgbClr val="FCE5C4"/>
              </a:solidFill>
              <a:latin typeface="Calibri" panose="020F0502020204030204" pitchFamily="34" charset="0"/>
              <a:ea typeface="黑体" panose="02010600030101010101" pitchFamily="2" charset="-122"/>
            </a:endParaRPr>
          </a:p>
        </p:txBody>
      </p:sp>
      <p:pic>
        <p:nvPicPr>
          <p:cNvPr id="8199" name="Picture 2" descr="阿峨新寨全貌"/>
          <p:cNvPicPr>
            <a:picLocks noChangeAspect="1"/>
          </p:cNvPicPr>
          <p:nvPr/>
        </p:nvPicPr>
        <p:blipFill>
          <a:blip r:embed="rId1"/>
          <a:stretch>
            <a:fillRect/>
          </a:stretch>
        </p:blipFill>
        <p:spPr>
          <a:xfrm>
            <a:off x="2216150" y="1301750"/>
            <a:ext cx="9463088" cy="5081588"/>
          </a:xfrm>
          <a:prstGeom prst="rect">
            <a:avLst/>
          </a:prstGeom>
          <a:noFill/>
          <a:ln w="9525">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
          <p:cNvSpPr/>
          <p:nvPr/>
        </p:nvSpPr>
        <p:spPr>
          <a:xfrm>
            <a:off x="211138" y="280988"/>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sp>
        <p:nvSpPr>
          <p:cNvPr id="9219" name="矩形 6"/>
          <p:cNvSpPr/>
          <p:nvPr/>
        </p:nvSpPr>
        <p:spPr>
          <a:xfrm>
            <a:off x="649288" y="200025"/>
            <a:ext cx="1258887" cy="1157288"/>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9220" name="矩形 37"/>
          <p:cNvSpPr/>
          <p:nvPr/>
        </p:nvSpPr>
        <p:spPr>
          <a:xfrm>
            <a:off x="641350" y="2109788"/>
            <a:ext cx="1258888" cy="257175"/>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9221" name="矩形 5"/>
          <p:cNvSpPr/>
          <p:nvPr/>
        </p:nvSpPr>
        <p:spPr>
          <a:xfrm>
            <a:off x="360363" y="1416050"/>
            <a:ext cx="1593850" cy="646113"/>
          </a:xfrm>
          <a:prstGeom prst="rect">
            <a:avLst/>
          </a:prstGeom>
          <a:noFill/>
          <a:ln w="9525">
            <a:noFill/>
          </a:ln>
        </p:spPr>
        <p:txBody>
          <a:bodyPr>
            <a:spAutoFit/>
          </a:bodyPr>
          <a:p>
            <a:r>
              <a:rPr lang="zh-CN" altLang="zh-CN" b="1" dirty="0">
                <a:solidFill>
                  <a:srgbClr val="FCE5C4"/>
                </a:solidFill>
                <a:latin typeface="Calibri" panose="020F0502020204030204" pitchFamily="34" charset="0"/>
                <a:ea typeface="黑体" panose="02010600030101010101" pitchFamily="2" charset="-122"/>
              </a:rPr>
              <a:t>一、马关壮族</a:t>
            </a:r>
            <a:endParaRPr lang="en-US" altLang="zh-CN" b="1">
              <a:solidFill>
                <a:srgbClr val="FCE5C4"/>
              </a:solidFill>
              <a:latin typeface="Calibri" panose="020F0502020204030204" pitchFamily="34" charset="0"/>
              <a:ea typeface="黑体" panose="02010600030101010101" pitchFamily="2" charset="-122"/>
            </a:endParaRPr>
          </a:p>
          <a:p>
            <a:r>
              <a:rPr lang="zh-CN" altLang="zh-CN" b="1" dirty="0">
                <a:solidFill>
                  <a:srgbClr val="FCE5C4"/>
                </a:solidFill>
                <a:latin typeface="Calibri" panose="020F0502020204030204" pitchFamily="34" charset="0"/>
                <a:ea typeface="黑体" panose="02010600030101010101" pitchFamily="2" charset="-122"/>
              </a:rPr>
              <a:t>农民版画概况</a:t>
            </a:r>
            <a:endParaRPr lang="zh-CN" altLang="zh-CN" b="1" dirty="0">
              <a:solidFill>
                <a:srgbClr val="FCE5C4"/>
              </a:solidFill>
              <a:latin typeface="Calibri" panose="020F0502020204030204" pitchFamily="34" charset="0"/>
              <a:ea typeface="黑体" panose="02010600030101010101" pitchFamily="2" charset="-122"/>
            </a:endParaRPr>
          </a:p>
        </p:txBody>
      </p:sp>
      <p:sp>
        <p:nvSpPr>
          <p:cNvPr id="9222" name="Rectangle 1"/>
          <p:cNvSpPr/>
          <p:nvPr/>
        </p:nvSpPr>
        <p:spPr>
          <a:xfrm>
            <a:off x="2227263" y="685800"/>
            <a:ext cx="8786812" cy="5630863"/>
          </a:xfrm>
          <a:prstGeom prst="rect">
            <a:avLst/>
          </a:prstGeom>
          <a:noFill/>
          <a:ln w="9525">
            <a:noFill/>
          </a:ln>
        </p:spPr>
        <p:txBody>
          <a:bodyPr anchor="ctr">
            <a:spAutoFit/>
          </a:bodyPr>
          <a:p>
            <a:pPr indent="177800"/>
            <a:r>
              <a:rPr lang="zh-CN" altLang="en-US" sz="2800" b="1" dirty="0">
                <a:solidFill>
                  <a:schemeClr val="bg1"/>
                </a:solidFill>
                <a:latin typeface="宋体" panose="02010600030101010101" pitchFamily="2" charset="-122"/>
              </a:rPr>
              <a:t>协会简介</a:t>
            </a:r>
            <a:endParaRPr lang="zh-CN" altLang="en-US" sz="2800" b="1" dirty="0">
              <a:solidFill>
                <a:schemeClr val="bg1"/>
              </a:solidFill>
              <a:latin typeface="Calibri" panose="020F0502020204030204" pitchFamily="34" charset="0"/>
              <a:ea typeface="宋体" panose="02010600030101010101" pitchFamily="2" charset="-122"/>
            </a:endParaRPr>
          </a:p>
          <a:p>
            <a:pPr indent="177800"/>
            <a:r>
              <a:rPr lang="zh-CN" altLang="en-US" sz="2400" dirty="0">
                <a:solidFill>
                  <a:srgbClr val="000000"/>
                </a:solidFill>
                <a:latin typeface="Calibri" panose="020F0502020204030204" pitchFamily="34" charset="0"/>
                <a:ea typeface="宋体" panose="02010600030101010101" pitchFamily="2" charset="-122"/>
              </a:rPr>
              <a:t>  </a:t>
            </a:r>
            <a:r>
              <a:rPr lang="zh-CN" altLang="en-US" sz="2400" dirty="0">
                <a:solidFill>
                  <a:schemeClr val="bg1"/>
                </a:solidFill>
                <a:latin typeface="Calibri" panose="020F0502020204030204" pitchFamily="34" charset="0"/>
                <a:ea typeface="宋体" panose="02010600030101010101" pitchFamily="2" charset="-122"/>
              </a:rPr>
              <a:t>  </a:t>
            </a:r>
            <a:r>
              <a:rPr lang="zh-CN" altLang="en-US" sz="2400" dirty="0">
                <a:solidFill>
                  <a:schemeClr val="bg1"/>
                </a:solidFill>
                <a:latin typeface="宋体" panose="02010600030101010101" pitchFamily="2" charset="-122"/>
              </a:rPr>
              <a:t>为稳定创作队伍，提升创作质量，</a:t>
            </a:r>
            <a:r>
              <a:rPr lang="en-US" altLang="zh-CN" sz="2400">
                <a:solidFill>
                  <a:schemeClr val="bg1"/>
                </a:solidFill>
                <a:latin typeface="Calibri" panose="020F0502020204030204" pitchFamily="34" charset="0"/>
                <a:ea typeface="宋体" panose="02010600030101010101" pitchFamily="2" charset="-122"/>
              </a:rPr>
              <a:t>2004</a:t>
            </a:r>
            <a:r>
              <a:rPr lang="zh-CN" altLang="en-US" sz="2400" dirty="0">
                <a:solidFill>
                  <a:schemeClr val="bg1"/>
                </a:solidFill>
                <a:latin typeface="宋体" panose="02010600030101010101" pitchFamily="2" charset="-122"/>
              </a:rPr>
              <a:t>年阿峨新寨成立了版画协会。协会的宗旨是：以马列主义、毛泽东思想、邓小平理论和</a:t>
            </a:r>
            <a:r>
              <a:rPr lang="zh-CN" altLang="en-US" sz="2400" dirty="0">
                <a:solidFill>
                  <a:schemeClr val="bg1"/>
                </a:solidFill>
                <a:latin typeface="Calibri" panose="020F0502020204030204" pitchFamily="34" charset="0"/>
                <a:ea typeface="宋体" panose="02010600030101010101" pitchFamily="2" charset="-122"/>
              </a:rPr>
              <a:t>“</a:t>
            </a:r>
            <a:r>
              <a:rPr lang="zh-CN" altLang="en-US" sz="2400" dirty="0">
                <a:solidFill>
                  <a:schemeClr val="bg1"/>
                </a:solidFill>
                <a:latin typeface="宋体" panose="02010600030101010101" pitchFamily="2" charset="-122"/>
              </a:rPr>
              <a:t>三个代表</a:t>
            </a:r>
            <a:r>
              <a:rPr lang="zh-CN" altLang="en-US" sz="2400" dirty="0">
                <a:solidFill>
                  <a:schemeClr val="bg1"/>
                </a:solidFill>
                <a:latin typeface="Calibri" panose="020F0502020204030204" pitchFamily="34" charset="0"/>
                <a:ea typeface="宋体" panose="02010600030101010101" pitchFamily="2" charset="-122"/>
              </a:rPr>
              <a:t>”</a:t>
            </a:r>
            <a:r>
              <a:rPr lang="zh-CN" altLang="en-US" sz="2400" dirty="0">
                <a:solidFill>
                  <a:schemeClr val="bg1"/>
                </a:solidFill>
                <a:latin typeface="宋体" panose="02010600030101010101" pitchFamily="2" charset="-122"/>
              </a:rPr>
              <a:t>重要思想为指导，以科学发展观为统领，坚持党的基本路线、方针、政策、遵守</a:t>
            </a:r>
            <a:r>
              <a:rPr lang="en-US" altLang="zh-CN" sz="2400">
                <a:solidFill>
                  <a:schemeClr val="bg1"/>
                </a:solidFill>
                <a:latin typeface="宋体" panose="02010600030101010101" pitchFamily="2" charset="-122"/>
              </a:rPr>
              <a:t>《</a:t>
            </a:r>
            <a:r>
              <a:rPr lang="zh-CN" altLang="en-US" sz="2400" dirty="0">
                <a:solidFill>
                  <a:schemeClr val="bg1"/>
                </a:solidFill>
                <a:latin typeface="宋体" panose="02010600030101010101" pitchFamily="2" charset="-122"/>
              </a:rPr>
              <a:t>云南省民族民间传统文化保护条例</a:t>
            </a:r>
            <a:r>
              <a:rPr lang="en-US" altLang="zh-CN" sz="2400">
                <a:solidFill>
                  <a:schemeClr val="bg1"/>
                </a:solidFill>
                <a:latin typeface="宋体" panose="02010600030101010101" pitchFamily="2" charset="-122"/>
              </a:rPr>
              <a:t>》</a:t>
            </a:r>
            <a:r>
              <a:rPr lang="zh-CN" altLang="en-US" sz="2400" dirty="0">
                <a:solidFill>
                  <a:schemeClr val="bg1"/>
                </a:solidFill>
                <a:latin typeface="宋体" panose="02010600030101010101" pitchFamily="2" charset="-122"/>
              </a:rPr>
              <a:t>，通过会员之间的互助合作，为版画的刻、印、包装等最大限度地提供技术服务，从而不断提升版画的制作水平，增加经济含量，带头、引导全村版画制作农户走民族文化兴村富民道路。协会共有成员</a:t>
            </a:r>
            <a:r>
              <a:rPr lang="en-US" altLang="zh-CN" sz="2400">
                <a:solidFill>
                  <a:schemeClr val="bg1"/>
                </a:solidFill>
                <a:latin typeface="Calibri" panose="020F0502020204030204" pitchFamily="34" charset="0"/>
                <a:ea typeface="宋体" panose="02010600030101010101" pitchFamily="2" charset="-122"/>
              </a:rPr>
              <a:t>53</a:t>
            </a:r>
            <a:r>
              <a:rPr lang="zh-CN" altLang="en-US" sz="2400" dirty="0">
                <a:solidFill>
                  <a:schemeClr val="bg1"/>
                </a:solidFill>
                <a:latin typeface="宋体" panose="02010600030101010101" pitchFamily="2" charset="-122"/>
              </a:rPr>
              <a:t>名，根据协会章程，选举卢正林为协会会长，龙子辉、龙继勤为副会长，龙继魄为秘书长，卢桂元、龙子定为理事。每位协会会员每年交纳</a:t>
            </a:r>
            <a:r>
              <a:rPr lang="en-US" altLang="zh-CN" sz="2400">
                <a:solidFill>
                  <a:schemeClr val="bg1"/>
                </a:solidFill>
                <a:latin typeface="Calibri" panose="020F0502020204030204" pitchFamily="34" charset="0"/>
                <a:ea typeface="宋体" panose="02010600030101010101" pitchFamily="2" charset="-122"/>
              </a:rPr>
              <a:t>10</a:t>
            </a:r>
            <a:r>
              <a:rPr lang="zh-CN" altLang="en-US" sz="2400" dirty="0">
                <a:solidFill>
                  <a:schemeClr val="bg1"/>
                </a:solidFill>
                <a:latin typeface="宋体" panose="02010600030101010101" pitchFamily="2" charset="-122"/>
              </a:rPr>
              <a:t>元会费，协会活动经费除会员会费外，还按出售版画金额的</a:t>
            </a:r>
            <a:r>
              <a:rPr lang="en-US" altLang="zh-CN" sz="2400">
                <a:solidFill>
                  <a:schemeClr val="bg1"/>
                </a:solidFill>
                <a:latin typeface="Calibri" panose="020F0502020204030204" pitchFamily="34" charset="0"/>
                <a:ea typeface="宋体" panose="02010600030101010101" pitchFamily="2" charset="-122"/>
              </a:rPr>
              <a:t>5%</a:t>
            </a:r>
            <a:r>
              <a:rPr lang="zh-CN" altLang="en-US" sz="2400" dirty="0">
                <a:solidFill>
                  <a:schemeClr val="bg1"/>
                </a:solidFill>
                <a:latin typeface="宋体" panose="02010600030101010101" pitchFamily="2" charset="-122"/>
              </a:rPr>
              <a:t>收取，用于组织开展培训活动、交流创作心得、切磋技艺、共同学习提高，协会还为一些困难的会员免费提供绘画材料，支持他们进行创作。协会还采取请进来、走出去的形式进行专业培训和参观考察学习。</a:t>
            </a:r>
            <a:r>
              <a:rPr lang="zh-CN" altLang="en-US" sz="2400" dirty="0">
                <a:solidFill>
                  <a:schemeClr val="bg1"/>
                </a:solidFill>
                <a:latin typeface="Calibri" panose="020F0502020204030204" pitchFamily="34" charset="0"/>
              </a:rPr>
              <a:t> </a:t>
            </a:r>
            <a:endParaRPr lang="zh-CN" altLang="en-US" sz="2400" dirty="0">
              <a:solidFill>
                <a:schemeClr val="bg1"/>
              </a:solidFill>
              <a:latin typeface="Calibri" panose="020F0502020204030204" pitchFamily="34"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矩形 1"/>
          <p:cNvSpPr/>
          <p:nvPr/>
        </p:nvSpPr>
        <p:spPr>
          <a:xfrm>
            <a:off x="211138" y="239713"/>
            <a:ext cx="11814175" cy="6372225"/>
          </a:xfrm>
          <a:prstGeom prst="rect">
            <a:avLst/>
          </a:prstGeom>
          <a:solidFill>
            <a:srgbClr val="FA061D">
              <a:alpha val="89803"/>
            </a:srgbClr>
          </a:solidFill>
          <a:ln w="9525">
            <a:noFill/>
          </a:ln>
        </p:spPr>
        <p:txBody>
          <a:bodyPr/>
          <a:p>
            <a:endParaRPr lang="zh-CN" altLang="en-US" dirty="0">
              <a:latin typeface="Calibri" panose="020F0502020204030204" pitchFamily="34" charset="0"/>
            </a:endParaRPr>
          </a:p>
        </p:txBody>
      </p:sp>
      <p:sp>
        <p:nvSpPr>
          <p:cNvPr id="10243" name="矩形 5"/>
          <p:cNvSpPr/>
          <p:nvPr/>
        </p:nvSpPr>
        <p:spPr>
          <a:xfrm>
            <a:off x="493713" y="1401763"/>
            <a:ext cx="2025650" cy="701675"/>
          </a:xfrm>
          <a:prstGeom prst="rect">
            <a:avLst/>
          </a:prstGeom>
          <a:noFill/>
          <a:ln w="9525">
            <a:noFill/>
          </a:ln>
        </p:spPr>
        <p:txBody>
          <a:bodyPr wrap="none">
            <a:spAutoFit/>
          </a:bodyPr>
          <a:p>
            <a:r>
              <a:rPr lang="zh-CN" altLang="en-US" sz="2000" b="1" dirty="0">
                <a:solidFill>
                  <a:srgbClr val="FCE5C4"/>
                </a:solidFill>
                <a:latin typeface="Calibri" panose="020F0502020204030204" pitchFamily="34" charset="0"/>
                <a:ea typeface="黑体" panose="02010600030101010101" pitchFamily="2" charset="-122"/>
              </a:rPr>
              <a:t>二、马关壮族农</a:t>
            </a:r>
            <a:endParaRPr lang="zh-CN" altLang="en-US" sz="2000" b="1" dirty="0">
              <a:solidFill>
                <a:srgbClr val="FCE5C4"/>
              </a:solidFill>
              <a:latin typeface="Calibri" panose="020F0502020204030204" pitchFamily="34" charset="0"/>
              <a:ea typeface="黑体" panose="02010600030101010101" pitchFamily="2" charset="-122"/>
            </a:endParaRPr>
          </a:p>
          <a:p>
            <a:r>
              <a:rPr lang="zh-CN" altLang="en-US" sz="2000" b="1" dirty="0">
                <a:solidFill>
                  <a:srgbClr val="FCE5C4"/>
                </a:solidFill>
                <a:latin typeface="Calibri" panose="020F0502020204030204" pitchFamily="34" charset="0"/>
                <a:ea typeface="黑体" panose="02010600030101010101" pitchFamily="2" charset="-122"/>
              </a:rPr>
              <a:t>民版画制作过程</a:t>
            </a:r>
            <a:r>
              <a:rPr lang="zh-CN" altLang="en-US" dirty="0">
                <a:latin typeface="Calibri" panose="020F0502020204030204" pitchFamily="34" charset="0"/>
              </a:rPr>
              <a:t> </a:t>
            </a:r>
            <a:endParaRPr lang="zh-CN" altLang="zh-CN" dirty="0">
              <a:latin typeface="Calibri" panose="020F0502020204030204" pitchFamily="34" charset="0"/>
            </a:endParaRPr>
          </a:p>
        </p:txBody>
      </p:sp>
      <p:sp>
        <p:nvSpPr>
          <p:cNvPr id="10244" name="矩形 6"/>
          <p:cNvSpPr/>
          <p:nvPr/>
        </p:nvSpPr>
        <p:spPr>
          <a:xfrm>
            <a:off x="649288" y="200025"/>
            <a:ext cx="1258887" cy="1157288"/>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10245" name="矩形 37"/>
          <p:cNvSpPr/>
          <p:nvPr/>
        </p:nvSpPr>
        <p:spPr>
          <a:xfrm>
            <a:off x="641350" y="2109788"/>
            <a:ext cx="1258888" cy="257175"/>
          </a:xfrm>
          <a:prstGeom prst="rect">
            <a:avLst/>
          </a:prstGeom>
          <a:solidFill>
            <a:srgbClr val="FCE5C4"/>
          </a:solidFill>
          <a:ln w="9525">
            <a:noFill/>
          </a:ln>
        </p:spPr>
        <p:txBody>
          <a:bodyPr/>
          <a:p>
            <a:endParaRPr lang="zh-CN" altLang="en-US" dirty="0">
              <a:latin typeface="Calibri" panose="020F0502020204030204" pitchFamily="34" charset="0"/>
            </a:endParaRPr>
          </a:p>
        </p:txBody>
      </p:sp>
      <p:sp>
        <p:nvSpPr>
          <p:cNvPr id="10246" name="TextBox 12"/>
          <p:cNvSpPr txBox="1"/>
          <p:nvPr/>
        </p:nvSpPr>
        <p:spPr>
          <a:xfrm>
            <a:off x="2495550" y="520700"/>
            <a:ext cx="750888" cy="1200150"/>
          </a:xfrm>
          <a:prstGeom prst="rect">
            <a:avLst/>
          </a:prstGeom>
          <a:noFill/>
          <a:ln w="9525">
            <a:noFill/>
          </a:ln>
        </p:spPr>
        <p:txBody>
          <a:bodyPr wrap="none">
            <a:spAutoFit/>
          </a:bodyPr>
          <a:p>
            <a:r>
              <a:rPr lang="en-US" altLang="zh-CN" sz="7200" dirty="0">
                <a:solidFill>
                  <a:schemeClr val="bg1"/>
                </a:solidFill>
                <a:latin typeface="BusterD" pitchFamily="2" charset="0"/>
              </a:rPr>
              <a:t>A</a:t>
            </a:r>
            <a:endParaRPr lang="zh-CN" altLang="en-US" sz="7200" dirty="0">
              <a:solidFill>
                <a:schemeClr val="bg1"/>
              </a:solidFill>
              <a:latin typeface="BusterD" pitchFamily="2" charset="0"/>
            </a:endParaRPr>
          </a:p>
        </p:txBody>
      </p:sp>
      <p:sp>
        <p:nvSpPr>
          <p:cNvPr id="10247" name="TextBox 39"/>
          <p:cNvSpPr txBox="1"/>
          <p:nvPr/>
        </p:nvSpPr>
        <p:spPr>
          <a:xfrm>
            <a:off x="5680075" y="4484688"/>
            <a:ext cx="755650" cy="1200150"/>
          </a:xfrm>
          <a:prstGeom prst="rect">
            <a:avLst/>
          </a:prstGeom>
          <a:noFill/>
          <a:ln w="9525">
            <a:noFill/>
          </a:ln>
        </p:spPr>
        <p:txBody>
          <a:bodyPr wrap="none">
            <a:spAutoFit/>
          </a:bodyPr>
          <a:p>
            <a:r>
              <a:rPr lang="en-US" altLang="zh-CN" sz="7200" dirty="0">
                <a:solidFill>
                  <a:schemeClr val="bg1"/>
                </a:solidFill>
                <a:latin typeface="BusterD" pitchFamily="2" charset="0"/>
              </a:rPr>
              <a:t>C</a:t>
            </a:r>
            <a:endParaRPr lang="zh-CN" altLang="en-US" sz="7200" dirty="0">
              <a:solidFill>
                <a:schemeClr val="bg1"/>
              </a:solidFill>
              <a:latin typeface="BusterD" pitchFamily="2" charset="0"/>
            </a:endParaRPr>
          </a:p>
        </p:txBody>
      </p:sp>
      <p:sp>
        <p:nvSpPr>
          <p:cNvPr id="10248" name="TextBox 40"/>
          <p:cNvSpPr txBox="1"/>
          <p:nvPr/>
        </p:nvSpPr>
        <p:spPr>
          <a:xfrm>
            <a:off x="3995738" y="2460625"/>
            <a:ext cx="769937" cy="1200150"/>
          </a:xfrm>
          <a:prstGeom prst="rect">
            <a:avLst/>
          </a:prstGeom>
          <a:noFill/>
          <a:ln w="9525">
            <a:noFill/>
          </a:ln>
        </p:spPr>
        <p:txBody>
          <a:bodyPr wrap="none">
            <a:spAutoFit/>
          </a:bodyPr>
          <a:p>
            <a:r>
              <a:rPr lang="en-US" altLang="zh-CN" sz="7200" dirty="0">
                <a:solidFill>
                  <a:schemeClr val="bg1"/>
                </a:solidFill>
                <a:latin typeface="BusterD" pitchFamily="2" charset="0"/>
              </a:rPr>
              <a:t>B</a:t>
            </a:r>
            <a:endParaRPr lang="zh-CN" altLang="en-US" sz="7200" dirty="0">
              <a:solidFill>
                <a:schemeClr val="bg1"/>
              </a:solidFill>
              <a:latin typeface="BusterD" pitchFamily="2" charset="0"/>
            </a:endParaRPr>
          </a:p>
        </p:txBody>
      </p:sp>
      <p:sp>
        <p:nvSpPr>
          <p:cNvPr id="10249" name="TextBox 13"/>
          <p:cNvSpPr txBox="1"/>
          <p:nvPr/>
        </p:nvSpPr>
        <p:spPr>
          <a:xfrm>
            <a:off x="3438525" y="1006475"/>
            <a:ext cx="2092325" cy="366713"/>
          </a:xfrm>
          <a:prstGeom prst="rect">
            <a:avLst/>
          </a:prstGeom>
          <a:noFill/>
          <a:ln w="9525">
            <a:noFill/>
          </a:ln>
        </p:spPr>
        <p:txBody>
          <a:bodyPr>
            <a:spAutoFit/>
          </a:bodyPr>
          <a:p>
            <a:r>
              <a:rPr lang="zh-CN" altLang="en-US" b="1" dirty="0">
                <a:latin typeface="Calibri" panose="020F0502020204030204" pitchFamily="34" charset="0"/>
              </a:rPr>
              <a:t> 构思、构图</a:t>
            </a:r>
            <a:r>
              <a:rPr lang="zh-CN" altLang="en-US" dirty="0">
                <a:latin typeface="Calibri" panose="020F0502020204030204" pitchFamily="34" charset="0"/>
              </a:rPr>
              <a:t> </a:t>
            </a:r>
            <a:endParaRPr lang="zh-CN" altLang="zh-CN" dirty="0">
              <a:latin typeface="Calibri" panose="020F0502020204030204" pitchFamily="34" charset="0"/>
            </a:endParaRPr>
          </a:p>
        </p:txBody>
      </p:sp>
      <p:sp>
        <p:nvSpPr>
          <p:cNvPr id="10250" name="TextBox 42"/>
          <p:cNvSpPr txBox="1"/>
          <p:nvPr/>
        </p:nvSpPr>
        <p:spPr>
          <a:xfrm>
            <a:off x="4908550" y="2898775"/>
            <a:ext cx="2092325" cy="366713"/>
          </a:xfrm>
          <a:prstGeom prst="rect">
            <a:avLst/>
          </a:prstGeom>
          <a:noFill/>
          <a:ln w="9525">
            <a:noFill/>
          </a:ln>
        </p:spPr>
        <p:txBody>
          <a:bodyPr>
            <a:spAutoFit/>
          </a:bodyPr>
          <a:p>
            <a:r>
              <a:rPr lang="zh-CN" altLang="en-US" b="1" dirty="0">
                <a:latin typeface="Calibri" panose="020F0502020204030204" pitchFamily="34" charset="0"/>
              </a:rPr>
              <a:t>修改稿纸</a:t>
            </a:r>
            <a:r>
              <a:rPr lang="zh-CN" altLang="en-US" dirty="0">
                <a:latin typeface="Calibri" panose="020F0502020204030204" pitchFamily="34" charset="0"/>
              </a:rPr>
              <a:t> </a:t>
            </a:r>
            <a:endParaRPr lang="zh-CN" altLang="zh-CN" dirty="0">
              <a:latin typeface="Calibri" panose="020F0502020204030204" pitchFamily="34" charset="0"/>
            </a:endParaRPr>
          </a:p>
        </p:txBody>
      </p:sp>
      <p:cxnSp>
        <p:nvCxnSpPr>
          <p:cNvPr id="10251" name="直接连接符 43"/>
          <p:cNvCxnSpPr/>
          <p:nvPr/>
        </p:nvCxnSpPr>
        <p:spPr>
          <a:xfrm>
            <a:off x="4025900" y="3484563"/>
            <a:ext cx="3502025" cy="0"/>
          </a:xfrm>
          <a:prstGeom prst="line">
            <a:avLst/>
          </a:prstGeom>
          <a:ln w="76200" cap="flat" cmpd="thinThick">
            <a:solidFill>
              <a:srgbClr val="FCE5C4"/>
            </a:solidFill>
            <a:prstDash val="solid"/>
            <a:headEnd type="none" w="med" len="med"/>
            <a:tailEnd type="none" w="med" len="med"/>
          </a:ln>
        </p:spPr>
      </p:cxnSp>
      <p:sp>
        <p:nvSpPr>
          <p:cNvPr id="10252" name="TextBox 44"/>
          <p:cNvSpPr txBox="1"/>
          <p:nvPr/>
        </p:nvSpPr>
        <p:spPr>
          <a:xfrm>
            <a:off x="6643688" y="4932363"/>
            <a:ext cx="2092325" cy="366712"/>
          </a:xfrm>
          <a:prstGeom prst="rect">
            <a:avLst/>
          </a:prstGeom>
          <a:noFill/>
          <a:ln w="9525">
            <a:noFill/>
          </a:ln>
        </p:spPr>
        <p:txBody>
          <a:bodyPr>
            <a:spAutoFit/>
          </a:bodyPr>
          <a:p>
            <a:r>
              <a:rPr lang="zh-CN" altLang="en-US" b="1" dirty="0">
                <a:latin typeface="Calibri" panose="020F0502020204030204" pitchFamily="34" charset="0"/>
              </a:rPr>
              <a:t>拷贝</a:t>
            </a:r>
            <a:r>
              <a:rPr lang="zh-CN" altLang="en-US" dirty="0">
                <a:latin typeface="Calibri" panose="020F0502020204030204" pitchFamily="34" charset="0"/>
              </a:rPr>
              <a:t> </a:t>
            </a:r>
            <a:endParaRPr lang="zh-CN" altLang="zh-CN" dirty="0">
              <a:latin typeface="Calibri" panose="020F0502020204030204" pitchFamily="34" charset="0"/>
            </a:endParaRPr>
          </a:p>
        </p:txBody>
      </p:sp>
      <p:cxnSp>
        <p:nvCxnSpPr>
          <p:cNvPr id="10253" name="直接连接符 45"/>
          <p:cNvCxnSpPr/>
          <p:nvPr/>
        </p:nvCxnSpPr>
        <p:spPr>
          <a:xfrm>
            <a:off x="5730875" y="5518150"/>
            <a:ext cx="3502025" cy="0"/>
          </a:xfrm>
          <a:prstGeom prst="line">
            <a:avLst/>
          </a:prstGeom>
          <a:ln w="76200" cap="flat" cmpd="thinThick">
            <a:solidFill>
              <a:srgbClr val="FCE5C4"/>
            </a:solidFill>
            <a:prstDash val="solid"/>
            <a:headEnd type="none" w="med" len="med"/>
            <a:tailEnd type="none" w="med" len="med"/>
          </a:ln>
        </p:spPr>
      </p:cxnSp>
      <p:cxnSp>
        <p:nvCxnSpPr>
          <p:cNvPr id="10254" name="直接连接符 47"/>
          <p:cNvCxnSpPr/>
          <p:nvPr/>
        </p:nvCxnSpPr>
        <p:spPr>
          <a:xfrm>
            <a:off x="5881688" y="1150938"/>
            <a:ext cx="3502025" cy="0"/>
          </a:xfrm>
          <a:prstGeom prst="line">
            <a:avLst/>
          </a:prstGeom>
          <a:ln w="76200" cap="flat" cmpd="thinThick">
            <a:solidFill>
              <a:srgbClr val="FCE5C4"/>
            </a:solidFill>
            <a:prstDash val="solid"/>
            <a:headEnd type="none" w="med" len="med"/>
            <a:tailEnd type="none" w="med" len="med"/>
          </a:ln>
        </p:spPr>
      </p:cxnSp>
      <p:sp>
        <p:nvSpPr>
          <p:cNvPr id="10255" name="TextBox 48"/>
          <p:cNvSpPr txBox="1"/>
          <p:nvPr/>
        </p:nvSpPr>
        <p:spPr>
          <a:xfrm>
            <a:off x="6710363" y="609600"/>
            <a:ext cx="1401762" cy="366713"/>
          </a:xfrm>
          <a:prstGeom prst="rect">
            <a:avLst/>
          </a:prstGeom>
          <a:noFill/>
          <a:ln w="9525">
            <a:noFill/>
          </a:ln>
        </p:spPr>
        <p:txBody>
          <a:bodyPr>
            <a:spAutoFit/>
          </a:bodyPr>
          <a:p>
            <a:r>
              <a:rPr lang="zh-CN" altLang="en-US" b="1" dirty="0">
                <a:latin typeface="Calibri" panose="020F0502020204030204" pitchFamily="34" charset="0"/>
              </a:rPr>
              <a:t>上板</a:t>
            </a:r>
            <a:r>
              <a:rPr lang="zh-CN" altLang="en-US" dirty="0">
                <a:latin typeface="Calibri" panose="020F0502020204030204" pitchFamily="34" charset="0"/>
              </a:rPr>
              <a:t> </a:t>
            </a:r>
            <a:endParaRPr lang="zh-CN" altLang="zh-CN" dirty="0">
              <a:latin typeface="Calibri" panose="020F0502020204030204" pitchFamily="34" charset="0"/>
            </a:endParaRPr>
          </a:p>
        </p:txBody>
      </p:sp>
      <p:cxnSp>
        <p:nvCxnSpPr>
          <p:cNvPr id="10256" name="直接连接符 52"/>
          <p:cNvCxnSpPr/>
          <p:nvPr/>
        </p:nvCxnSpPr>
        <p:spPr>
          <a:xfrm>
            <a:off x="7356475" y="3111500"/>
            <a:ext cx="3502025" cy="0"/>
          </a:xfrm>
          <a:prstGeom prst="line">
            <a:avLst/>
          </a:prstGeom>
          <a:ln w="76200" cap="flat" cmpd="thinThick">
            <a:solidFill>
              <a:srgbClr val="FCE5C4"/>
            </a:solidFill>
            <a:prstDash val="solid"/>
            <a:headEnd type="none" w="med" len="med"/>
            <a:tailEnd type="none" w="med" len="med"/>
          </a:ln>
        </p:spPr>
      </p:cxnSp>
      <p:sp>
        <p:nvSpPr>
          <p:cNvPr id="10257" name="TextBox 53"/>
          <p:cNvSpPr txBox="1"/>
          <p:nvPr/>
        </p:nvSpPr>
        <p:spPr>
          <a:xfrm>
            <a:off x="8558213" y="2498725"/>
            <a:ext cx="1400175" cy="366713"/>
          </a:xfrm>
          <a:prstGeom prst="rect">
            <a:avLst/>
          </a:prstGeom>
          <a:noFill/>
          <a:ln w="9525">
            <a:noFill/>
          </a:ln>
        </p:spPr>
        <p:txBody>
          <a:bodyPr>
            <a:spAutoFit/>
          </a:bodyPr>
          <a:p>
            <a:r>
              <a:rPr lang="zh-CN" altLang="en-US" b="1" dirty="0">
                <a:latin typeface="Calibri" panose="020F0502020204030204" pitchFamily="34" charset="0"/>
              </a:rPr>
              <a:t>刻板</a:t>
            </a:r>
            <a:r>
              <a:rPr lang="zh-CN" altLang="en-US" dirty="0">
                <a:latin typeface="Calibri" panose="020F0502020204030204" pitchFamily="34" charset="0"/>
              </a:rPr>
              <a:t> </a:t>
            </a:r>
            <a:endParaRPr lang="zh-CN" altLang="zh-CN" dirty="0">
              <a:latin typeface="Calibri" panose="020F0502020204030204" pitchFamily="34" charset="0"/>
            </a:endParaRPr>
          </a:p>
        </p:txBody>
      </p:sp>
      <p:cxnSp>
        <p:nvCxnSpPr>
          <p:cNvPr id="10258" name="直接连接符 56"/>
          <p:cNvCxnSpPr/>
          <p:nvPr/>
        </p:nvCxnSpPr>
        <p:spPr>
          <a:xfrm>
            <a:off x="9107488" y="5081588"/>
            <a:ext cx="2559050" cy="0"/>
          </a:xfrm>
          <a:prstGeom prst="line">
            <a:avLst/>
          </a:prstGeom>
          <a:ln w="76200" cap="flat" cmpd="thinThick">
            <a:solidFill>
              <a:srgbClr val="FCE5C4"/>
            </a:solidFill>
            <a:prstDash val="solid"/>
            <a:headEnd type="none" w="med" len="med"/>
            <a:tailEnd type="none" w="med" len="med"/>
          </a:ln>
        </p:spPr>
      </p:cxnSp>
      <p:sp>
        <p:nvSpPr>
          <p:cNvPr id="10259" name="TextBox 57"/>
          <p:cNvSpPr txBox="1"/>
          <p:nvPr/>
        </p:nvSpPr>
        <p:spPr>
          <a:xfrm>
            <a:off x="9936163" y="4505325"/>
            <a:ext cx="1401762" cy="366713"/>
          </a:xfrm>
          <a:prstGeom prst="rect">
            <a:avLst/>
          </a:prstGeom>
          <a:noFill/>
          <a:ln w="9525">
            <a:noFill/>
          </a:ln>
        </p:spPr>
        <p:txBody>
          <a:bodyPr>
            <a:spAutoFit/>
          </a:bodyPr>
          <a:p>
            <a:r>
              <a:rPr lang="zh-CN" altLang="en-US" b="1" dirty="0">
                <a:latin typeface="Calibri" panose="020F0502020204030204" pitchFamily="34" charset="0"/>
              </a:rPr>
              <a:t>拓印</a:t>
            </a:r>
            <a:r>
              <a:rPr lang="zh-CN" altLang="en-US" dirty="0">
                <a:latin typeface="Calibri" panose="020F0502020204030204" pitchFamily="34" charset="0"/>
              </a:rPr>
              <a:t> </a:t>
            </a:r>
            <a:endParaRPr lang="zh-CN" altLang="zh-CN" dirty="0">
              <a:latin typeface="Calibri" panose="020F0502020204030204" pitchFamily="34" charset="0"/>
            </a:endParaRPr>
          </a:p>
        </p:txBody>
      </p:sp>
      <p:cxnSp>
        <p:nvCxnSpPr>
          <p:cNvPr id="10260" name="直接连接符 8"/>
          <p:cNvCxnSpPr/>
          <p:nvPr/>
        </p:nvCxnSpPr>
        <p:spPr>
          <a:xfrm>
            <a:off x="4818063" y="88900"/>
            <a:ext cx="5594350" cy="6623050"/>
          </a:xfrm>
          <a:prstGeom prst="line">
            <a:avLst/>
          </a:prstGeom>
          <a:ln w="279400" cap="flat" cmpd="sng">
            <a:solidFill>
              <a:srgbClr val="FCE5C4"/>
            </a:solidFill>
            <a:prstDash val="solid"/>
            <a:headEnd type="none" w="med" len="med"/>
            <a:tailEnd type="none" w="med" len="med"/>
          </a:ln>
        </p:spPr>
      </p:cxnSp>
      <p:sp>
        <p:nvSpPr>
          <p:cNvPr id="10261" name="TextBox 40"/>
          <p:cNvSpPr txBox="1"/>
          <p:nvPr/>
        </p:nvSpPr>
        <p:spPr>
          <a:xfrm>
            <a:off x="5748338" y="152400"/>
            <a:ext cx="706437" cy="1189038"/>
          </a:xfrm>
          <a:prstGeom prst="rect">
            <a:avLst/>
          </a:prstGeom>
          <a:noFill/>
          <a:ln w="9525">
            <a:noFill/>
          </a:ln>
        </p:spPr>
        <p:txBody>
          <a:bodyPr>
            <a:spAutoFit/>
          </a:bodyPr>
          <a:p>
            <a:r>
              <a:rPr lang="en-US" altLang="zh-CN" sz="7200" dirty="0">
                <a:solidFill>
                  <a:schemeClr val="bg1"/>
                </a:solidFill>
                <a:latin typeface="BusterD" pitchFamily="2" charset="0"/>
              </a:rPr>
              <a:t>D</a:t>
            </a:r>
            <a:endParaRPr lang="zh-CN" altLang="en-US" sz="7200" dirty="0">
              <a:solidFill>
                <a:schemeClr val="bg1"/>
              </a:solidFill>
              <a:latin typeface="BusterD" pitchFamily="2" charset="0"/>
            </a:endParaRPr>
          </a:p>
        </p:txBody>
      </p:sp>
      <p:sp>
        <p:nvSpPr>
          <p:cNvPr id="10262" name="TextBox 40"/>
          <p:cNvSpPr txBox="1"/>
          <p:nvPr/>
        </p:nvSpPr>
        <p:spPr>
          <a:xfrm>
            <a:off x="7748588" y="2070100"/>
            <a:ext cx="706437" cy="1189038"/>
          </a:xfrm>
          <a:prstGeom prst="rect">
            <a:avLst/>
          </a:prstGeom>
          <a:noFill/>
          <a:ln w="9525">
            <a:noFill/>
          </a:ln>
        </p:spPr>
        <p:txBody>
          <a:bodyPr>
            <a:spAutoFit/>
          </a:bodyPr>
          <a:p>
            <a:r>
              <a:rPr lang="en-US" altLang="zh-CN" sz="7200" dirty="0">
                <a:solidFill>
                  <a:schemeClr val="bg1"/>
                </a:solidFill>
                <a:latin typeface="BusterD" pitchFamily="2" charset="0"/>
              </a:rPr>
              <a:t>E</a:t>
            </a:r>
            <a:endParaRPr lang="zh-CN" altLang="en-US" sz="7200" dirty="0">
              <a:solidFill>
                <a:schemeClr val="bg1"/>
              </a:solidFill>
              <a:latin typeface="BusterD" pitchFamily="2" charset="0"/>
            </a:endParaRPr>
          </a:p>
        </p:txBody>
      </p:sp>
      <p:sp>
        <p:nvSpPr>
          <p:cNvPr id="10263" name="TextBox 40"/>
          <p:cNvSpPr txBox="1"/>
          <p:nvPr/>
        </p:nvSpPr>
        <p:spPr>
          <a:xfrm>
            <a:off x="9193213" y="4043363"/>
            <a:ext cx="1603375" cy="1189037"/>
          </a:xfrm>
          <a:prstGeom prst="rect">
            <a:avLst/>
          </a:prstGeom>
          <a:noFill/>
          <a:ln w="9525">
            <a:noFill/>
          </a:ln>
        </p:spPr>
        <p:txBody>
          <a:bodyPr>
            <a:spAutoFit/>
          </a:bodyPr>
          <a:p>
            <a:r>
              <a:rPr lang="en-US" altLang="zh-CN" sz="7200" dirty="0">
                <a:solidFill>
                  <a:schemeClr val="bg1"/>
                </a:solidFill>
                <a:latin typeface="BusterD" pitchFamily="2" charset="0"/>
              </a:rPr>
              <a:t>F</a:t>
            </a:r>
            <a:endParaRPr lang="zh-CN" altLang="en-US" sz="7200" dirty="0">
              <a:solidFill>
                <a:schemeClr val="bg1"/>
              </a:solidFill>
              <a:latin typeface="BusterD" pitchFamily="2" charset="0"/>
            </a:endParaRPr>
          </a:p>
        </p:txBody>
      </p:sp>
      <p:cxnSp>
        <p:nvCxnSpPr>
          <p:cNvPr id="10264" name="直接连接符 47"/>
          <p:cNvCxnSpPr/>
          <p:nvPr/>
        </p:nvCxnSpPr>
        <p:spPr>
          <a:xfrm>
            <a:off x="2492375" y="1516063"/>
            <a:ext cx="3502025" cy="0"/>
          </a:xfrm>
          <a:prstGeom prst="line">
            <a:avLst/>
          </a:prstGeom>
          <a:ln w="76200" cap="flat" cmpd="thinThick">
            <a:solidFill>
              <a:srgbClr val="FCE5C4"/>
            </a:solidFill>
            <a:prstDash val="solid"/>
            <a:headEnd type="none" w="med" len="med"/>
            <a:tailEnd type="none" w="med" len="med"/>
          </a:ln>
        </p:spPr>
      </p:cxnSp>
      <p:pic>
        <p:nvPicPr>
          <p:cNvPr id="10265" name="图片 20" descr="耳房上的版画创作室.JPG"/>
          <p:cNvPicPr>
            <a:picLocks noChangeAspect="1"/>
          </p:cNvPicPr>
          <p:nvPr/>
        </p:nvPicPr>
        <p:blipFill>
          <a:blip r:embed="rId1"/>
          <a:stretch>
            <a:fillRect/>
          </a:stretch>
        </p:blipFill>
        <p:spPr>
          <a:xfrm>
            <a:off x="323850" y="3611563"/>
            <a:ext cx="3984625" cy="2982912"/>
          </a:xfrm>
          <a:prstGeom prst="rect">
            <a:avLst/>
          </a:prstGeom>
          <a:noFill/>
          <a:ln w="9525">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
      <a:dk1>
        <a:srgbClr val="000000"/>
      </a:dk1>
      <a:lt1>
        <a:srgbClr val="FFFFFF"/>
      </a:lt1>
      <a:dk2>
        <a:srgbClr val="212745"/>
      </a:dk2>
      <a:lt2>
        <a:srgbClr val="B4DCFA"/>
      </a:lt2>
      <a:accent1>
        <a:srgbClr val="4E67C8"/>
      </a:accent1>
      <a:accent2>
        <a:srgbClr val="5ECCF3"/>
      </a:accent2>
      <a:accent3>
        <a:srgbClr val="FFFFFF"/>
      </a:accent3>
      <a:accent4>
        <a:srgbClr val="000000"/>
      </a:accent4>
      <a:accent5>
        <a:srgbClr val="B2B8E0"/>
      </a:accent5>
      <a:accent6>
        <a:srgbClr val="54B9DC"/>
      </a:accent6>
      <a:hlink>
        <a:srgbClr val="56C7AA"/>
      </a:hlink>
      <a:folHlink>
        <a:srgbClr val="59A8D1"/>
      </a:folHlink>
    </a:clrScheme>
    <a:fontScheme name="Office The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7675</Words>
  <Application>WPS 演示</Application>
  <PresentationFormat>自定义</PresentationFormat>
  <Paragraphs>488</Paragraphs>
  <Slides>50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50</vt:i4>
      </vt:variant>
    </vt:vector>
  </HeadingPairs>
  <TitlesOfParts>
    <vt:vector size="65" baseType="lpstr">
      <vt:lpstr>Arial</vt:lpstr>
      <vt:lpstr>宋体</vt:lpstr>
      <vt:lpstr>Wingdings</vt:lpstr>
      <vt:lpstr>Calibri</vt:lpstr>
      <vt:lpstr>Calibri Light</vt:lpstr>
      <vt:lpstr>BusterD</vt:lpstr>
      <vt:lpstr>华文琥珀</vt:lpstr>
      <vt:lpstr>叶根友毛笔行书2.0版</vt:lpstr>
      <vt:lpstr>黑体</vt:lpstr>
      <vt:lpstr>Britannic Bold</vt:lpstr>
      <vt:lpstr>Times New Roman</vt:lpstr>
      <vt:lpstr>Courier New</vt:lpstr>
      <vt:lpstr>微软雅黑</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绯红印象</dc:title>
  <dc:creator>Mr.Wen</dc:creator>
  <cp:lastModifiedBy>米米米</cp:lastModifiedBy>
  <cp:revision>65</cp:revision>
  <dcterms:created xsi:type="dcterms:W3CDTF">2012-09-21T09:29:31Z</dcterms:created>
  <dcterms:modified xsi:type="dcterms:W3CDTF">2017-10-31T02:36:05Z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